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Playfair Display Semi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535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2464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CityTwin – AI-Powered City Hazard Precaution Engine</a:t>
            </a:r>
            <a:endParaRPr lang="en-US" sz="4450" dirty="0">
              <a:latin typeface="Playfair Display Semi Bold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432929"/>
            <a:ext cx="55728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B6981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An SDLC-Based AI System for Urban Safety</a:t>
            </a:r>
            <a:endParaRPr lang="en-US" sz="2200" dirty="0">
              <a:latin typeface="Playfair Display Semi Bold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127421"/>
            <a:ext cx="7556421" cy="2897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Coding and Decoding Problem Solving | Software Development Life Cycle Implementation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Team Members: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Akhil Chiluvari | 25RBAIM0038</a:t>
            </a:r>
            <a:b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</a:b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Yashwanth Talari | 25RBAIM0047</a:t>
            </a:r>
            <a:b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</a:b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Jitendra Durga Prasad </a:t>
            </a:r>
            <a:r>
              <a:rPr lang="en-US" sz="1750" dirty="0" err="1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Medisetti</a:t>
            </a: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 | 25RBAIM0007</a:t>
            </a:r>
            <a:b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</a:b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Narsimha </a:t>
            </a:r>
            <a:r>
              <a:rPr lang="en-US" sz="1750" dirty="0" err="1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Katikeri</a:t>
            </a: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 | 25RBAIM0008</a:t>
            </a:r>
            <a:endParaRPr lang="en-US" sz="1750" dirty="0">
              <a:latin typeface="Playfair Display Semi Bold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7443" y="390763"/>
            <a:ext cx="3448407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B6981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User Journey: CityTwin in Action</a:t>
            </a:r>
            <a:endParaRPr lang="en-US" sz="1800" dirty="0">
              <a:latin typeface="Playfair Display Semi Bold" panose="020B06040202020202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497443" y="1299898"/>
            <a:ext cx="369451" cy="554236"/>
          </a:xfrm>
          <a:prstGeom prst="roundRect">
            <a:avLst>
              <a:gd name="adj" fmla="val 360089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762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682168" y="1490457"/>
            <a:ext cx="138470" cy="173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1</a:t>
            </a:r>
            <a:endParaRPr lang="en-US" sz="1050" dirty="0">
              <a:latin typeface="Playfair Display Semi Bold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34944" y="1412565"/>
            <a:ext cx="1154787" cy="144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Access Platform</a:t>
            </a:r>
            <a:endParaRPr lang="en-US" sz="1600" dirty="0">
              <a:latin typeface="Playfair Display Semi Bold" panose="020B0604020202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981103" y="1689781"/>
            <a:ext cx="13173789" cy="147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2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User opens the CityTwin web application through any modern browser</a:t>
            </a:r>
            <a:endParaRPr lang="en-US" sz="1200" dirty="0">
              <a:latin typeface="Playfair Display Semi Bold" panose="020B060402020202020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80679" y="2448343"/>
            <a:ext cx="369451" cy="554236"/>
          </a:xfrm>
          <a:prstGeom prst="roundRect">
            <a:avLst>
              <a:gd name="adj" fmla="val 360089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762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650687" y="2638902"/>
            <a:ext cx="138470" cy="173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2</a:t>
            </a:r>
            <a:endParaRPr lang="en-US" sz="1050" dirty="0">
              <a:latin typeface="Playfair Display Semi Bold" panose="020B060402020202020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59165" y="2570613"/>
            <a:ext cx="1154787" cy="144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Input Location Data</a:t>
            </a:r>
            <a:endParaRPr lang="en-US" sz="1600" dirty="0">
              <a:latin typeface="Playfair Display Semi Bold" panose="020B060402020202020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59165" y="2838763"/>
            <a:ext cx="13173789" cy="147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2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Select or enter city information and relevant environmental parameters</a:t>
            </a:r>
            <a:endParaRPr lang="en-US" sz="1200" dirty="0">
              <a:latin typeface="Playfair Display Semi Bold" panose="020B060402020202020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539467" y="3596788"/>
            <a:ext cx="369451" cy="554236"/>
          </a:xfrm>
          <a:prstGeom prst="roundRect">
            <a:avLst>
              <a:gd name="adj" fmla="val 360089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7620" dir="2700000" algn="bl" rotWithShape="0">
              <a:srgbClr val="9AC0CA">
                <a:alpha val="100000"/>
              </a:srgbClr>
            </a:outerShdw>
          </a:effectLst>
        </p:spPr>
      </p:sp>
      <p:sp>
        <p:nvSpPr>
          <p:cNvPr id="12" name="Text 10"/>
          <p:cNvSpPr/>
          <p:nvPr/>
        </p:nvSpPr>
        <p:spPr>
          <a:xfrm>
            <a:off x="682168" y="3787347"/>
            <a:ext cx="138470" cy="173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3</a:t>
            </a:r>
            <a:endParaRPr lang="en-US" sz="1050" dirty="0">
              <a:latin typeface="Playfair Display Semi Bold" panose="020B060402020202020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88748" y="3713970"/>
            <a:ext cx="1154787" cy="144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AI Processes Request</a:t>
            </a:r>
            <a:endParaRPr lang="en-US" sz="1600" dirty="0">
              <a:latin typeface="Playfair Display Semi Bold" panose="020B060402020202020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62836" y="3987985"/>
            <a:ext cx="13173789" cy="147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2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System analyzes data and generates hazard probability assessment</a:t>
            </a:r>
            <a:endParaRPr lang="en-US" sz="1200" dirty="0">
              <a:latin typeface="Playfair Display Semi Bold" panose="020B060402020202020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493774" y="4745233"/>
            <a:ext cx="478487" cy="554236"/>
          </a:xfrm>
          <a:prstGeom prst="roundRect">
            <a:avLst>
              <a:gd name="adj" fmla="val 360089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762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726166" y="4935792"/>
            <a:ext cx="138470" cy="173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4</a:t>
            </a:r>
            <a:endParaRPr lang="en-US" sz="1050" dirty="0">
              <a:latin typeface="Playfair Display Semi Bold" panose="020B060402020202020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051620" y="4880109"/>
            <a:ext cx="1154787" cy="144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View Results</a:t>
            </a:r>
            <a:endParaRPr lang="en-US" sz="1600" dirty="0">
              <a:latin typeface="Playfair Display Semi Bold" panose="020B060402020202020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34944" y="5151712"/>
            <a:ext cx="13173789" cy="147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2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Dashboard displays hazard levels with color-coded risk indicators</a:t>
            </a:r>
            <a:endParaRPr lang="en-US" sz="1200" dirty="0">
              <a:latin typeface="Playfair Display Semi Bold" panose="020B060402020202020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66677" y="5892233"/>
            <a:ext cx="369451" cy="554236"/>
          </a:xfrm>
          <a:prstGeom prst="roundRect">
            <a:avLst>
              <a:gd name="adj" fmla="val 360089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762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20" name="Text 18"/>
          <p:cNvSpPr/>
          <p:nvPr/>
        </p:nvSpPr>
        <p:spPr>
          <a:xfrm>
            <a:off x="748439" y="6082792"/>
            <a:ext cx="138470" cy="173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5</a:t>
            </a:r>
            <a:endParaRPr lang="en-US" sz="1050" dirty="0">
              <a:latin typeface="Playfair Display Semi Bold" panose="020B060402020202020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071172" y="6054536"/>
            <a:ext cx="1903454" cy="162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Receive Precautions</a:t>
            </a:r>
            <a:endParaRPr lang="en-US" sz="1600" dirty="0">
              <a:latin typeface="Playfair Display Semi Bold" panose="020B060402020202020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032987" y="6341160"/>
            <a:ext cx="13173789" cy="147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2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Specific, actionable safety recommendations appear based on predicted risks</a:t>
            </a:r>
            <a:endParaRPr lang="en-US" sz="1200" dirty="0">
              <a:latin typeface="Playfair Display Semi Bold" panose="020B060402020202020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4FD5EFF-2002-1A89-9A2F-3D4B9CA5581D}"/>
              </a:ext>
            </a:extLst>
          </p:cNvPr>
          <p:cNvSpPr/>
          <p:nvPr/>
        </p:nvSpPr>
        <p:spPr>
          <a:xfrm>
            <a:off x="12868507" y="7772400"/>
            <a:ext cx="1661532" cy="345688"/>
          </a:xfrm>
          <a:prstGeom prst="roundRect">
            <a:avLst/>
          </a:prstGeom>
          <a:solidFill>
            <a:srgbClr val="FFFAF6"/>
          </a:solidFill>
          <a:ln>
            <a:solidFill>
              <a:srgbClr val="FFFA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layfair Display Semi Bold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986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4B6981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Key Features</a:t>
            </a:r>
            <a:endParaRPr lang="en-US" sz="4200" dirty="0">
              <a:latin typeface="Playfair Display Semi Bold" panose="020B06040202020202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751290"/>
            <a:ext cx="6413659" cy="2807970"/>
          </a:xfrm>
          <a:prstGeom prst="roundRect">
            <a:avLst>
              <a:gd name="adj" fmla="val 3223"/>
            </a:avLst>
          </a:prstGeom>
          <a:solidFill>
            <a:srgbClr val="F0DEDC"/>
          </a:solidFill>
          <a:ln w="7620">
            <a:solidFill>
              <a:srgbClr val="E1C2C2"/>
            </a:solidFill>
            <a:prstDash val="solid"/>
          </a:ln>
          <a:effectLst>
            <a:outerShdw dist="19050" dir="2700000" algn="bl" rotWithShape="0">
              <a:srgbClr val="E1C2C2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1016794" y="1974294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E1C2C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4554" y="2151936"/>
            <a:ext cx="290870" cy="29087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16794" y="2836069"/>
            <a:ext cx="343662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AI-Based Hazard Prediction</a:t>
            </a:r>
            <a:endParaRPr lang="en-US" sz="2100" dirty="0">
              <a:latin typeface="Playfair Display Semi Bold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16794" y="3301841"/>
            <a:ext cx="596765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Machine learning models analyze patterns to forecast potential urban hazards before they occur, enabling proactive response strategies.</a:t>
            </a:r>
            <a:endParaRPr lang="en-US" sz="1650" dirty="0">
              <a:latin typeface="Playfair Display Semi Bold" panose="020B060402020202020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22833" y="1751290"/>
            <a:ext cx="6413778" cy="2807970"/>
          </a:xfrm>
          <a:prstGeom prst="roundRect">
            <a:avLst>
              <a:gd name="adj" fmla="val 3223"/>
            </a:avLst>
          </a:prstGeom>
          <a:solidFill>
            <a:srgbClr val="F0DEDC"/>
          </a:solidFill>
          <a:ln w="7620">
            <a:solidFill>
              <a:srgbClr val="CCC4EC"/>
            </a:solidFill>
            <a:prstDash val="solid"/>
          </a:ln>
          <a:effectLst>
            <a:outerShdw dist="19050" dir="2700000" algn="bl" rotWithShape="0">
              <a:srgbClr val="CCC4EC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7645837" y="1974294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CCC4EC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3597" y="2151936"/>
            <a:ext cx="290870" cy="29087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45837" y="2836069"/>
            <a:ext cx="288726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Precaution Suggestions</a:t>
            </a:r>
            <a:endParaRPr lang="en-US" sz="2100" dirty="0">
              <a:latin typeface="Playfair Display Semi Bold" panose="020B060402020202020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645837" y="3301841"/>
            <a:ext cx="596777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Context-aware recommendations provide actionable safety measures tailored to specific hazard types and severity levels.</a:t>
            </a:r>
            <a:endParaRPr lang="en-US" sz="1650" dirty="0">
              <a:latin typeface="Playfair Display Semi Bold" panose="020B0604020202020204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793790" y="4774644"/>
            <a:ext cx="6413659" cy="2807970"/>
          </a:xfrm>
          <a:prstGeom prst="roundRect">
            <a:avLst>
              <a:gd name="adj" fmla="val 3223"/>
            </a:avLst>
          </a:prstGeom>
          <a:solidFill>
            <a:srgbClr val="F0DEDC"/>
          </a:solidFill>
          <a:ln w="7620">
            <a:solidFill>
              <a:srgbClr val="B4DAE4"/>
            </a:solidFill>
            <a:prstDash val="solid"/>
          </a:ln>
          <a:effectLst>
            <a:outerShdw dist="19050" dir="2700000" algn="bl" rotWithShape="0">
              <a:srgbClr val="B4DAE4">
                <a:alpha val="100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1016794" y="4997648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B4DAE4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4554" y="5175290"/>
            <a:ext cx="290870" cy="29087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16794" y="585942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Interactive UI</a:t>
            </a:r>
            <a:endParaRPr lang="en-US" sz="2100" dirty="0">
              <a:latin typeface="Playfair Display Semi Bold" panose="020B060402020202020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1016794" y="6325195"/>
            <a:ext cx="596765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Intuitive dashboard design ensures accessibility for all users, from city officials to everyday citizens seeking safety information.</a:t>
            </a:r>
            <a:endParaRPr lang="en-US" sz="1650" dirty="0">
              <a:latin typeface="Playfair Display Semi Bold" panose="020B0604020202020204" charset="0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7422833" y="4774644"/>
            <a:ext cx="6413778" cy="2807970"/>
          </a:xfrm>
          <a:prstGeom prst="roundRect">
            <a:avLst>
              <a:gd name="adj" fmla="val 3223"/>
            </a:avLst>
          </a:prstGeom>
          <a:solidFill>
            <a:srgbClr val="F0DEDC"/>
          </a:solidFill>
          <a:ln w="7620">
            <a:solidFill>
              <a:srgbClr val="E1C2C2"/>
            </a:solidFill>
            <a:prstDash val="solid"/>
          </a:ln>
          <a:effectLst>
            <a:outerShdw dist="19050" dir="2700000" algn="bl" rotWithShape="0">
              <a:srgbClr val="E1C2C2">
                <a:alpha val="100000"/>
              </a:srgbClr>
            </a:outerShdw>
          </a:effectLst>
        </p:spPr>
      </p:sp>
      <p:sp>
        <p:nvSpPr>
          <p:cNvPr id="19" name="Shape 14"/>
          <p:cNvSpPr/>
          <p:nvPr/>
        </p:nvSpPr>
        <p:spPr>
          <a:xfrm>
            <a:off x="7645837" y="4997648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E1C2C2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23597" y="5175290"/>
            <a:ext cx="290870" cy="29087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45837" y="585942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Scalable Architecture</a:t>
            </a:r>
            <a:endParaRPr lang="en-US" sz="2100" dirty="0">
              <a:latin typeface="Playfair Display Semi Bold" panose="020B0604020202020204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7645837" y="6325195"/>
            <a:ext cx="596777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Built with modular components and cloud-ready infrastructure to expand from pilot programs to city-wide deployment.</a:t>
            </a:r>
            <a:endParaRPr lang="en-US" sz="1650" dirty="0">
              <a:latin typeface="Playfair Display Semi Bold" panose="020B060402020202020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37C49CE-8044-DAE0-9E51-0925C583E582}"/>
              </a:ext>
            </a:extLst>
          </p:cNvPr>
          <p:cNvSpPr/>
          <p:nvPr/>
        </p:nvSpPr>
        <p:spPr>
          <a:xfrm>
            <a:off x="12868507" y="7772400"/>
            <a:ext cx="1661532" cy="345688"/>
          </a:xfrm>
          <a:prstGeom prst="roundRect">
            <a:avLst/>
          </a:prstGeom>
          <a:solidFill>
            <a:srgbClr val="FFFAF6"/>
          </a:solidFill>
          <a:ln>
            <a:solidFill>
              <a:srgbClr val="FFFA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layfair Display Semi Bold" panose="020B06040202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621983"/>
            <a:ext cx="6493073" cy="565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B6981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Understanding Our Limitations</a:t>
            </a:r>
            <a:endParaRPr lang="en-US" sz="3550" dirty="0">
              <a:latin typeface="Playfair Display Semi Bold" panose="020B060402020202020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47" y="1662351"/>
            <a:ext cx="5042178" cy="504217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43562" y="1662351"/>
            <a:ext cx="6302812" cy="1739741"/>
          </a:xfrm>
          <a:prstGeom prst="roundRect">
            <a:avLst>
              <a:gd name="adj" fmla="val 6307"/>
            </a:avLst>
          </a:prstGeom>
          <a:solidFill>
            <a:srgbClr val="FFFAF6"/>
          </a:solidFill>
          <a:ln w="22860">
            <a:solidFill>
              <a:srgbClr val="B05B5C"/>
            </a:solidFill>
            <a:prstDash val="solid"/>
          </a:ln>
          <a:effectLst>
            <a:outerShdw dist="16510" dir="2700000" algn="bl" rotWithShape="0">
              <a:srgbClr val="B05B5C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7520702" y="1662351"/>
            <a:ext cx="91440" cy="1739741"/>
          </a:xfrm>
          <a:prstGeom prst="roundRect">
            <a:avLst>
              <a:gd name="adj" fmla="val 83118"/>
            </a:avLst>
          </a:prstGeom>
          <a:solidFill>
            <a:srgbClr val="B05B5C"/>
          </a:solidFill>
          <a:ln/>
        </p:spPr>
      </p:sp>
      <p:sp>
        <p:nvSpPr>
          <p:cNvPr id="6" name="Text 3"/>
          <p:cNvSpPr/>
          <p:nvPr/>
        </p:nvSpPr>
        <p:spPr>
          <a:xfrm>
            <a:off x="7815858" y="1866067"/>
            <a:ext cx="2622590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Data Quality Dependency</a:t>
            </a:r>
            <a:endParaRPr lang="en-US" sz="1750" dirty="0">
              <a:latin typeface="Playfair Display Semi Bold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815858" y="2329696"/>
            <a:ext cx="5826800" cy="86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Model accuracy relies heavily on comprehensive, high-quality historical data sources. Incomplete datasets can affect prediction reliability.</a:t>
            </a:r>
            <a:endParaRPr lang="en-US" sz="1400" dirty="0">
              <a:latin typeface="Playfair Display Semi Bold" panose="020B060402020202020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543562" y="3582948"/>
            <a:ext cx="6302812" cy="1450181"/>
          </a:xfrm>
          <a:prstGeom prst="roundRect">
            <a:avLst>
              <a:gd name="adj" fmla="val 7567"/>
            </a:avLst>
          </a:prstGeom>
          <a:solidFill>
            <a:srgbClr val="FFFAF6"/>
          </a:solidFill>
          <a:ln w="22860">
            <a:solidFill>
              <a:srgbClr val="BE7C7B"/>
            </a:solidFill>
            <a:prstDash val="solid"/>
          </a:ln>
          <a:effectLst>
            <a:outerShdw dist="16510" dir="2700000" algn="bl" rotWithShape="0">
              <a:srgbClr val="BE7C7B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7520702" y="3582948"/>
            <a:ext cx="91440" cy="1450181"/>
          </a:xfrm>
          <a:prstGeom prst="roundRect">
            <a:avLst>
              <a:gd name="adj" fmla="val 83118"/>
            </a:avLst>
          </a:prstGeom>
          <a:solidFill>
            <a:srgbClr val="BE7C7B"/>
          </a:solidFill>
          <a:ln/>
        </p:spPr>
      </p:sp>
      <p:sp>
        <p:nvSpPr>
          <p:cNvPr id="10" name="Text 7"/>
          <p:cNvSpPr/>
          <p:nvPr/>
        </p:nvSpPr>
        <p:spPr>
          <a:xfrm>
            <a:off x="7815858" y="3786664"/>
            <a:ext cx="3176587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Limited Real-Time Integration</a:t>
            </a:r>
            <a:endParaRPr lang="en-US" sz="1750" dirty="0">
              <a:latin typeface="Playfair Display Semi Bold" panose="020B06040202020202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815858" y="4250293"/>
            <a:ext cx="5826800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Current prototype uses periodic data updates rather than continuous streaming from live sensors and weather stations.</a:t>
            </a:r>
            <a:endParaRPr lang="en-US" sz="1400" dirty="0">
              <a:latin typeface="Playfair Display Semi Bold" panose="020B060402020202020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543562" y="5213985"/>
            <a:ext cx="6302812" cy="1450181"/>
          </a:xfrm>
          <a:prstGeom prst="roundRect">
            <a:avLst>
              <a:gd name="adj" fmla="val 7567"/>
            </a:avLst>
          </a:prstGeom>
          <a:solidFill>
            <a:srgbClr val="FFFAF6"/>
          </a:solidFill>
          <a:ln w="22860">
            <a:solidFill>
              <a:srgbClr val="CE9B9B"/>
            </a:solidFill>
            <a:prstDash val="solid"/>
          </a:ln>
          <a:effectLst>
            <a:outerShdw dist="16510" dir="2700000" algn="bl" rotWithShape="0">
              <a:srgbClr val="CE9B9B">
                <a:alpha val="100000"/>
              </a:srgbClr>
            </a:outerShdw>
          </a:effectLst>
        </p:spPr>
      </p:sp>
      <p:sp>
        <p:nvSpPr>
          <p:cNvPr id="13" name="Shape 10"/>
          <p:cNvSpPr/>
          <p:nvPr/>
        </p:nvSpPr>
        <p:spPr>
          <a:xfrm>
            <a:off x="7520702" y="5213985"/>
            <a:ext cx="91440" cy="1450181"/>
          </a:xfrm>
          <a:prstGeom prst="roundRect">
            <a:avLst>
              <a:gd name="adj" fmla="val 83118"/>
            </a:avLst>
          </a:prstGeom>
          <a:solidFill>
            <a:srgbClr val="CE9B9B"/>
          </a:solidFill>
          <a:ln/>
        </p:spPr>
      </p:sp>
      <p:sp>
        <p:nvSpPr>
          <p:cNvPr id="14" name="Text 11"/>
          <p:cNvSpPr/>
          <p:nvPr/>
        </p:nvSpPr>
        <p:spPr>
          <a:xfrm>
            <a:off x="7815858" y="5417701"/>
            <a:ext cx="2261949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Early-Stage Model</a:t>
            </a:r>
            <a:endParaRPr lang="en-US" sz="1750" dirty="0">
              <a:latin typeface="Playfair Display Semi Bold" panose="020B06040202020202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815858" y="5881330"/>
            <a:ext cx="5826800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Our AI is in active development—we're continuously refining algorithms based on testing results and feedback loops.</a:t>
            </a:r>
            <a:endParaRPr lang="en-US" sz="1400" dirty="0">
              <a:latin typeface="Playfair Display Semi Bold" panose="020B060402020202020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543562" y="6867644"/>
            <a:ext cx="6302812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Acknowledging these constraints demonstrates engineering maturity and guides our roadmap for improvement.</a:t>
            </a:r>
            <a:endParaRPr lang="en-US" sz="1400" dirty="0">
              <a:latin typeface="Playfair Display Semi Bold" panose="020B060402020202020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00EF13F-D996-FAA9-93AE-C7F3FEDAF787}"/>
              </a:ext>
            </a:extLst>
          </p:cNvPr>
          <p:cNvSpPr/>
          <p:nvPr/>
        </p:nvSpPr>
        <p:spPr>
          <a:xfrm>
            <a:off x="12868507" y="7772400"/>
            <a:ext cx="1661532" cy="345688"/>
          </a:xfrm>
          <a:prstGeom prst="roundRect">
            <a:avLst/>
          </a:prstGeom>
          <a:solidFill>
            <a:srgbClr val="FFFAF6"/>
          </a:solidFill>
          <a:ln>
            <a:solidFill>
              <a:srgbClr val="FFFA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layfair Display Semi Bold" panose="020B060402020202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003"/>
            <a:ext cx="8094107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4B6981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Future Scope: Where CityTwin is Heading</a:t>
            </a:r>
            <a:endParaRPr lang="en-US" sz="3300" dirty="0">
              <a:latin typeface="Playfair Display Semi Bold" panose="020B06040202020202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963930" y="1913930"/>
            <a:ext cx="170021" cy="765453"/>
          </a:xfrm>
          <a:prstGeom prst="roundRect">
            <a:avLst>
              <a:gd name="adj" fmla="val 42025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524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793790" y="1802249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5240" dir="2700000" algn="bl" rotWithShape="0">
              <a:srgbClr val="C7A8A8">
                <a:alpha val="100000"/>
              </a:srgbClr>
            </a:outerShdw>
          </a:effectLst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306" y="1929884"/>
            <a:ext cx="255151" cy="25515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74113" y="182880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Live Data Integration</a:t>
            </a:r>
            <a:endParaRPr lang="en-US" sz="1650" dirty="0">
              <a:latin typeface="Playfair Display Semi Bold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74113" y="2196584"/>
            <a:ext cx="1236249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Connect to real-time weather APIs, IoT sensors, and municipal data streams for instant hazard detection and response.</a:t>
            </a:r>
            <a:endParaRPr lang="en-US" sz="1300" dirty="0">
              <a:latin typeface="Playfair Display Semi Bold" panose="020B060402020202020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219081" y="3104674"/>
            <a:ext cx="170021" cy="765453"/>
          </a:xfrm>
          <a:prstGeom prst="roundRect">
            <a:avLst>
              <a:gd name="adj" fmla="val 42025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1524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1048941" y="2992993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15240" dir="2700000" algn="bl" rotWithShape="0">
              <a:srgbClr val="B2AAD2">
                <a:alpha val="100000"/>
              </a:srgbClr>
            </a:outerShdw>
          </a:effectLst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6457" y="3120628"/>
            <a:ext cx="255151" cy="25515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729264" y="301954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Enhanced AI Models</a:t>
            </a:r>
            <a:endParaRPr lang="en-US" sz="1650" dirty="0">
              <a:latin typeface="Playfair Display Semi Bold" panose="020B060402020202020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1729264" y="3387328"/>
            <a:ext cx="1210734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Implement deep learning architectures and ensemble methods to achieve 95%+ prediction accuracy across diverse hazard types.</a:t>
            </a:r>
            <a:endParaRPr lang="en-US" sz="1300" dirty="0">
              <a:latin typeface="Playfair Display Semi Bold" panose="020B0604020202020204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1474232" y="4295418"/>
            <a:ext cx="170021" cy="765453"/>
          </a:xfrm>
          <a:prstGeom prst="roundRect">
            <a:avLst>
              <a:gd name="adj" fmla="val 42025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15240" dir="2700000" algn="bl" rotWithShape="0">
              <a:srgbClr val="9AC0CA">
                <a:alpha val="100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1304092" y="4183737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15240" dir="2700000" algn="bl" rotWithShape="0">
              <a:srgbClr val="9AC0CA">
                <a:alpha val="100000"/>
              </a:srgbClr>
            </a:outerShdw>
          </a:effectLst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31608" y="4311372"/>
            <a:ext cx="255151" cy="25515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984415" y="4210288"/>
            <a:ext cx="218932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Personalized Accounts</a:t>
            </a:r>
            <a:endParaRPr lang="en-US" sz="1650" dirty="0">
              <a:latin typeface="Playfair Display Semi Bold" panose="020B060402020202020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1984415" y="4578072"/>
            <a:ext cx="1185219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Enable users to set location preferences, receive custom alerts, and track historical safety data for their neighborhoods.</a:t>
            </a:r>
            <a:endParaRPr lang="en-US" sz="1300" dirty="0">
              <a:latin typeface="Playfair Display Semi Bold" panose="020B0604020202020204" charset="0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1729383" y="5486162"/>
            <a:ext cx="170021" cy="765453"/>
          </a:xfrm>
          <a:prstGeom prst="roundRect">
            <a:avLst>
              <a:gd name="adj" fmla="val 42025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524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19" name="Shape 14"/>
          <p:cNvSpPr/>
          <p:nvPr/>
        </p:nvSpPr>
        <p:spPr>
          <a:xfrm>
            <a:off x="1559243" y="5374481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5240" dir="2700000" algn="bl" rotWithShape="0">
              <a:srgbClr val="C7A8A8">
                <a:alpha val="100000"/>
              </a:srgbClr>
            </a:outerShdw>
          </a:effectLst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86758" y="5502116"/>
            <a:ext cx="255151" cy="25515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239566" y="5401032"/>
            <a:ext cx="224885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Full Cloud Deployment</a:t>
            </a:r>
            <a:endParaRPr lang="en-US" sz="1650" dirty="0">
              <a:latin typeface="Playfair Display Semi Bold" panose="020B0604020202020204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2239566" y="5768816"/>
            <a:ext cx="1159704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Migrate to scalable cloud infrastructure supporting thousands of concurrent users with 99.9% uptime reliability.</a:t>
            </a:r>
            <a:endParaRPr lang="en-US" sz="1300" dirty="0">
              <a:latin typeface="Playfair Display Semi Bold" panose="020B0604020202020204" charset="0"/>
            </a:endParaRPr>
          </a:p>
        </p:txBody>
      </p:sp>
      <p:sp>
        <p:nvSpPr>
          <p:cNvPr id="23" name="Shape 17"/>
          <p:cNvSpPr/>
          <p:nvPr/>
        </p:nvSpPr>
        <p:spPr>
          <a:xfrm>
            <a:off x="1474232" y="6676906"/>
            <a:ext cx="170021" cy="765453"/>
          </a:xfrm>
          <a:prstGeom prst="roundRect">
            <a:avLst>
              <a:gd name="adj" fmla="val 42025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1524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24" name="Shape 18"/>
          <p:cNvSpPr/>
          <p:nvPr/>
        </p:nvSpPr>
        <p:spPr>
          <a:xfrm>
            <a:off x="1304092" y="6565225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15240" dir="2700000" algn="bl" rotWithShape="0">
              <a:srgbClr val="B2AAD2">
                <a:alpha val="100000"/>
              </a:srgbClr>
            </a:outerShdw>
          </a:effectLst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31608" y="6692860"/>
            <a:ext cx="255151" cy="25515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984415" y="6591776"/>
            <a:ext cx="218336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Smart City Integration</a:t>
            </a:r>
            <a:endParaRPr lang="en-US" sz="1650" dirty="0">
              <a:latin typeface="Playfair Display Semi Bold" panose="020B0604020202020204" charset="0"/>
            </a:endParaRPr>
          </a:p>
        </p:txBody>
      </p:sp>
      <p:sp>
        <p:nvSpPr>
          <p:cNvPr id="27" name="Text 20"/>
          <p:cNvSpPr/>
          <p:nvPr/>
        </p:nvSpPr>
        <p:spPr>
          <a:xfrm>
            <a:off x="1984415" y="6959560"/>
            <a:ext cx="1185219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Interface with municipal systems for traffic management, emergency services, and infrastructure monitoring across entire metropolitan areas.</a:t>
            </a:r>
            <a:endParaRPr lang="en-US" sz="1300" dirty="0">
              <a:latin typeface="Playfair Display Semi Bold" panose="020B060402020202020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C218501-3DCF-FE3F-38A3-2E4F70DE2F08}"/>
              </a:ext>
            </a:extLst>
          </p:cNvPr>
          <p:cNvSpPr/>
          <p:nvPr/>
        </p:nvSpPr>
        <p:spPr>
          <a:xfrm>
            <a:off x="12868507" y="7772400"/>
            <a:ext cx="1661532" cy="345688"/>
          </a:xfrm>
          <a:prstGeom prst="roundRect">
            <a:avLst/>
          </a:prstGeom>
          <a:solidFill>
            <a:srgbClr val="FFFAF6"/>
          </a:solidFill>
          <a:ln>
            <a:solidFill>
              <a:srgbClr val="FFFA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layfair Display Semi Bold" panose="020B060402020202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1282"/>
            <a:ext cx="463081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B6981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Why CityTwin Matters</a:t>
            </a:r>
            <a:endParaRPr lang="en-US" sz="3550" dirty="0">
              <a:latin typeface="Playfair Display Semi Bold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65233"/>
            <a:ext cx="4951452" cy="598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72%</a:t>
            </a:r>
            <a:endParaRPr lang="en-US" sz="4700" dirty="0">
              <a:latin typeface="Playfair Display Semi Bold" panose="020B060402020202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2135386" y="269081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Faster Response</a:t>
            </a:r>
            <a:endParaRPr lang="en-US" sz="1750" dirty="0">
              <a:latin typeface="Playfair Display Semi Bold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155752"/>
            <a:ext cx="495145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Reduction in emergency response time with predictive alerts</a:t>
            </a:r>
            <a:endParaRPr lang="en-US" sz="1400" dirty="0">
              <a:latin typeface="Playfair Display Semi Bold" panose="020B0604020202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189928"/>
            <a:ext cx="4951452" cy="598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3x</a:t>
            </a:r>
            <a:endParaRPr lang="en-US" sz="4700" dirty="0">
              <a:latin typeface="Playfair Display Semi Bold" panose="020B06040202020202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135386" y="501550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Better Preparedness</a:t>
            </a:r>
            <a:endParaRPr lang="en-US" sz="1750" dirty="0">
              <a:latin typeface="Playfair Display Semi Bold" panose="020B06040202020202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5480447"/>
            <a:ext cx="49514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Improvement in citizen readiness for hazardous events</a:t>
            </a:r>
            <a:endParaRPr lang="en-US" sz="1400" dirty="0">
              <a:latin typeface="Playfair Display Semi Bold" panose="020B060402020202020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6195536" y="1774508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651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6785253" y="183677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Saves Critical Time</a:t>
            </a:r>
            <a:endParaRPr lang="en-US" sz="1750" dirty="0">
              <a:latin typeface="Playfair Display Semi Bold" panose="020B06040202020202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785253" y="2301716"/>
            <a:ext cx="705885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Early warnings give communities precious hours to prepare, evacuate, or secure resources before hazards strike.</a:t>
            </a:r>
            <a:endParaRPr lang="en-US" sz="1400" dirty="0">
              <a:latin typeface="Playfair Display Semi Bold" panose="020B060402020202020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195536" y="3245168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1651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6785253" y="3307437"/>
            <a:ext cx="313324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Improves Urban Preparedness</a:t>
            </a:r>
            <a:endParaRPr lang="en-US" sz="1750" dirty="0">
              <a:latin typeface="Playfair Display Semi Bold" panose="020B060402020202020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785253" y="3772376"/>
            <a:ext cx="705885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Data-driven insights help city planners allocate resources effectively and design resilient infrastructure.</a:t>
            </a:r>
            <a:endParaRPr lang="en-US" sz="1400" dirty="0">
              <a:latin typeface="Playfair Display Semi Bold" panose="020B060402020202020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6195536" y="4715828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16510" dir="2700000" algn="bl" rotWithShape="0">
              <a:srgbClr val="9AC0CA">
                <a:alpha val="10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6785253" y="4778097"/>
            <a:ext cx="279999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Supports Smart City Vision</a:t>
            </a:r>
            <a:endParaRPr lang="en-US" sz="1750" dirty="0">
              <a:latin typeface="Playfair Display Semi Bold" panose="020B060402020202020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785253" y="5243036"/>
            <a:ext cx="705885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Integrates seamlessly into broader urban technology ecosystems, advancing sustainable and intelligent city development.</a:t>
            </a:r>
            <a:endParaRPr lang="en-US" sz="1400" dirty="0">
              <a:latin typeface="Playfair Display Semi Bold" panose="020B0604020202020204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6195536" y="6186488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651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19" name="Text 17"/>
          <p:cNvSpPr/>
          <p:nvPr/>
        </p:nvSpPr>
        <p:spPr>
          <a:xfrm>
            <a:off x="6785253" y="6248757"/>
            <a:ext cx="324588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Responsible AI Implementation</a:t>
            </a:r>
            <a:endParaRPr lang="en-US" sz="1750" dirty="0">
              <a:latin typeface="Playfair Display Semi Bold" panose="020B060402020202020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785253" y="6713696"/>
            <a:ext cx="705885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Prioritizes transparency, ethical data use, and human oversight in all prediction and recommendation systems.</a:t>
            </a:r>
            <a:endParaRPr lang="en-US" sz="1400" dirty="0">
              <a:latin typeface="Playfair Display Semi Bold" panose="020B060402020202020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B93041D-AE34-DC56-F5C3-0CFC58BAE84B}"/>
              </a:ext>
            </a:extLst>
          </p:cNvPr>
          <p:cNvSpPr/>
          <p:nvPr/>
        </p:nvSpPr>
        <p:spPr>
          <a:xfrm>
            <a:off x="12868507" y="7772400"/>
            <a:ext cx="1661532" cy="345688"/>
          </a:xfrm>
          <a:prstGeom prst="roundRect">
            <a:avLst/>
          </a:prstGeom>
          <a:solidFill>
            <a:srgbClr val="FFFAF6"/>
          </a:solidFill>
          <a:ln>
            <a:solidFill>
              <a:srgbClr val="FFFA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layfair Display Semi Bold" panose="020B060402020202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166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B05B5C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CityTwin</a:t>
            </a:r>
            <a:endParaRPr lang="en-US" sz="8900" dirty="0">
              <a:latin typeface="Playfair Display Semi Bold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669500"/>
            <a:ext cx="694551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B6981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AI + SDLC + Real Implementation</a:t>
            </a:r>
            <a:endParaRPr lang="en-US" sz="3550" dirty="0">
              <a:latin typeface="Playfair Display Semi Bold" panose="020B060402020202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803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B6981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Built</a:t>
            </a:r>
            <a:endParaRPr lang="en-US" sz="2200" dirty="0">
              <a:latin typeface="Playfair Display Semi Bold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384596"/>
            <a:ext cx="393334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Complete full-stack application with frontend, backend, and AI components</a:t>
            </a:r>
            <a:endParaRPr lang="en-US" sz="1750" dirty="0">
              <a:latin typeface="Playfair Display Semi Bold" panose="020B0604020202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88161" y="3803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B6981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Tested</a:t>
            </a:r>
            <a:endParaRPr lang="en-US" sz="2200" dirty="0">
              <a:latin typeface="Playfair Display Semi Bold" panose="020B06040202020202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288161" y="4384596"/>
            <a:ext cx="393334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Rigorous validation through multiple SDLC phases and user feedback cycles</a:t>
            </a:r>
            <a:endParaRPr lang="en-US" sz="1750" dirty="0">
              <a:latin typeface="Playfair Display Semi Bold" panose="020B06040202020202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782532" y="3803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B6981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Deployed (Locally)</a:t>
            </a:r>
            <a:endParaRPr lang="en-US" sz="2200" dirty="0">
              <a:latin typeface="Playfair Display Semi Bold" panose="020B060402020202020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782532" y="4384596"/>
            <a:ext cx="4069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Live functional prototype ready for pilot testing and scalable expansion</a:t>
            </a:r>
            <a:endParaRPr lang="en-US" sz="1750" dirty="0">
              <a:latin typeface="Playfair Display Semi Bold" panose="020B060402020202020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93790" y="6045908"/>
            <a:ext cx="13042821" cy="35957"/>
          </a:xfrm>
          <a:prstGeom prst="rect">
            <a:avLst/>
          </a:prstGeom>
          <a:solidFill>
            <a:srgbClr val="6F655D">
              <a:alpha val="5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93790" y="63369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Thank you for your time and consideration.</a:t>
            </a:r>
            <a:endParaRPr lang="en-US" sz="1750" dirty="0">
              <a:latin typeface="Playfair Display Semi Bold" panose="020B060402020202020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93790" y="69550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We're excited to answer your questions about CityTwin and its potential impact on urban safety.</a:t>
            </a:r>
            <a:endParaRPr lang="en-US" sz="1750" dirty="0">
              <a:latin typeface="Playfair Display Semi Bold" panose="020B060402020202020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57561D1-AD3B-5B8B-44A7-3C1A3912F004}"/>
              </a:ext>
            </a:extLst>
          </p:cNvPr>
          <p:cNvSpPr/>
          <p:nvPr/>
        </p:nvSpPr>
        <p:spPr>
          <a:xfrm>
            <a:off x="12868507" y="7772400"/>
            <a:ext cx="1661532" cy="345688"/>
          </a:xfrm>
          <a:prstGeom prst="roundRect">
            <a:avLst/>
          </a:prstGeom>
          <a:solidFill>
            <a:srgbClr val="FFFAF6"/>
          </a:solidFill>
          <a:ln>
            <a:solidFill>
              <a:srgbClr val="FFFA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layfair Display Semi Bold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6165"/>
            <a:ext cx="894552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B6981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The Problem: Cities Under Constant Threat</a:t>
            </a:r>
            <a:endParaRPr lang="en-US" sz="3550" dirty="0">
              <a:latin typeface="Playfair Display Semi Bold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748552"/>
            <a:ext cx="7648575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Urban centers worldwide face mounting challenges from environmental hazards and infrastructure risks. Critical information remains fragmented across multiple agencies, arriving too late to prevent damage.</a:t>
            </a:r>
            <a:endParaRPr lang="en-US" sz="1400" dirty="0">
              <a:latin typeface="Playfair Display Semi Bold" panose="020B060402020202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782610"/>
            <a:ext cx="7648575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The current reality:</a:t>
            </a:r>
            <a:r>
              <a:rPr lang="en-US" sz="14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 Communities react to disasters after they strike, rather than preparing beforehand. Early warning systems exist but fail to provide actionable guidance for residents and city planners.</a:t>
            </a:r>
            <a:endParaRPr lang="en-US" sz="1400" dirty="0">
              <a:latin typeface="Playfair Display Semi Bold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816668"/>
            <a:ext cx="7648575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This reactive approach costs lives, damages property, and strains emergency resources that could be better allocated with advance notice.</a:t>
            </a:r>
            <a:endParaRPr lang="en-US" sz="1400" dirty="0">
              <a:latin typeface="Playfair Display Semi Bold" panose="020B060402020202020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8892659" y="1789390"/>
            <a:ext cx="4951452" cy="1163836"/>
          </a:xfrm>
          <a:prstGeom prst="roundRect">
            <a:avLst>
              <a:gd name="adj" fmla="val 6549"/>
            </a:avLst>
          </a:prstGeom>
          <a:solidFill>
            <a:srgbClr val="FFFAF6"/>
          </a:solidFill>
          <a:ln w="22860">
            <a:solidFill>
              <a:srgbClr val="E1C2C2"/>
            </a:solidFill>
            <a:prstDash val="solid"/>
          </a:ln>
          <a:effectLst>
            <a:outerShdw dist="16510" dir="2700000" algn="bl" rotWithShape="0">
              <a:srgbClr val="E1C2C2">
                <a:alpha val="10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9096970" y="199370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Flooding Events</a:t>
            </a:r>
            <a:endParaRPr lang="en-US" sz="1750" dirty="0">
              <a:latin typeface="Playfair Display Semi Bold" panose="020B06040202020202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096970" y="2458641"/>
            <a:ext cx="454283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Sudden storms overwhelm drainage systems</a:t>
            </a:r>
            <a:endParaRPr lang="en-US" sz="1400" dirty="0">
              <a:latin typeface="Playfair Display Semi Bold" panose="020B060402020202020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8892659" y="3134678"/>
            <a:ext cx="4951452" cy="1454110"/>
          </a:xfrm>
          <a:prstGeom prst="roundRect">
            <a:avLst>
              <a:gd name="adj" fmla="val 5241"/>
            </a:avLst>
          </a:prstGeom>
          <a:solidFill>
            <a:srgbClr val="FFFAF6"/>
          </a:solidFill>
          <a:ln w="22860">
            <a:solidFill>
              <a:srgbClr val="CCC4EC"/>
            </a:solidFill>
            <a:prstDash val="solid"/>
          </a:ln>
          <a:effectLst>
            <a:outerShdw dist="16510" dir="2700000" algn="bl" rotWithShape="0">
              <a:srgbClr val="CCC4EC">
                <a:alpha val="10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9096970" y="333898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Heat Waves</a:t>
            </a:r>
            <a:endParaRPr lang="en-US" sz="1750" dirty="0">
              <a:latin typeface="Playfair Display Semi Bold" panose="020B06040202020202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096970" y="3803928"/>
            <a:ext cx="4542830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Extreme temperatures endanger vulnerable populations</a:t>
            </a:r>
            <a:endParaRPr lang="en-US" sz="1400" dirty="0">
              <a:latin typeface="Playfair Display Semi Bold" panose="020B060402020202020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8892659" y="4770239"/>
            <a:ext cx="4951452" cy="1163836"/>
          </a:xfrm>
          <a:prstGeom prst="roundRect">
            <a:avLst>
              <a:gd name="adj" fmla="val 6549"/>
            </a:avLst>
          </a:prstGeom>
          <a:solidFill>
            <a:srgbClr val="FFFAF6"/>
          </a:solidFill>
          <a:ln w="22860">
            <a:solidFill>
              <a:srgbClr val="B4DAE4"/>
            </a:solidFill>
            <a:prstDash val="solid"/>
          </a:ln>
          <a:effectLst>
            <a:outerShdw dist="16510" dir="2700000" algn="bl" rotWithShape="0">
              <a:srgbClr val="B4DAE4">
                <a:alpha val="10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9096970" y="497455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Air Quality</a:t>
            </a:r>
            <a:endParaRPr lang="en-US" sz="1750" dirty="0">
              <a:latin typeface="Playfair Display Semi Bold" panose="020B060402020202020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096970" y="5439489"/>
            <a:ext cx="454283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Pollution spikes impact public health</a:t>
            </a:r>
            <a:endParaRPr lang="en-US" sz="1400" dirty="0">
              <a:latin typeface="Playfair Display Semi Bold" panose="020B060402020202020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8892659" y="6115526"/>
            <a:ext cx="4951452" cy="1163836"/>
          </a:xfrm>
          <a:prstGeom prst="roundRect">
            <a:avLst>
              <a:gd name="adj" fmla="val 6549"/>
            </a:avLst>
          </a:prstGeom>
          <a:solidFill>
            <a:srgbClr val="FFFAF6"/>
          </a:solidFill>
          <a:ln w="22860">
            <a:solidFill>
              <a:srgbClr val="E1C2C2"/>
            </a:solidFill>
            <a:prstDash val="solid"/>
          </a:ln>
          <a:effectLst>
            <a:outerShdw dist="16510" dir="2700000" algn="bl" rotWithShape="0">
              <a:srgbClr val="E1C2C2">
                <a:alpha val="10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9096970" y="631983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Infrastructure Risks</a:t>
            </a:r>
            <a:endParaRPr lang="en-US" sz="1750" dirty="0">
              <a:latin typeface="Playfair Display Semi Bold" panose="020B060402020202020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096970" y="6784777"/>
            <a:ext cx="454283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Aging systems require predictive maintenance</a:t>
            </a:r>
            <a:endParaRPr lang="en-US" sz="1400" dirty="0">
              <a:latin typeface="Playfair Display Semi Bold" panose="020B060402020202020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5A25EB-E6D3-87A7-1307-DB937EC336B6}"/>
              </a:ext>
            </a:extLst>
          </p:cNvPr>
          <p:cNvSpPr/>
          <p:nvPr/>
        </p:nvSpPr>
        <p:spPr>
          <a:xfrm>
            <a:off x="12868507" y="7772400"/>
            <a:ext cx="1661532" cy="345688"/>
          </a:xfrm>
          <a:prstGeom prst="roundRect">
            <a:avLst/>
          </a:prstGeom>
          <a:solidFill>
            <a:srgbClr val="FFFAF6"/>
          </a:solidFill>
          <a:ln>
            <a:solidFill>
              <a:srgbClr val="FFFA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layfair Display Semi Bold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047" y="623887"/>
            <a:ext cx="7560707" cy="1272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4B6981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The Solution: CityTwin Intelligence</a:t>
            </a:r>
            <a:endParaRPr lang="en-US" sz="4000" dirty="0">
              <a:latin typeface="Playfair Display Semi Bold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78047" y="2201466"/>
            <a:ext cx="3678555" cy="2284928"/>
          </a:xfrm>
          <a:prstGeom prst="roundRect">
            <a:avLst>
              <a:gd name="adj" fmla="val 3742"/>
            </a:avLst>
          </a:prstGeom>
          <a:solidFill>
            <a:srgbClr val="B05B5C">
              <a:alpha val="50000"/>
            </a:srgbClr>
          </a:solidFill>
          <a:ln w="7620">
            <a:solidFill>
              <a:srgbClr val="C97475"/>
            </a:solidFill>
            <a:prstDash val="solid"/>
          </a:ln>
          <a:effectLst>
            <a:outerShdw dist="19050" dir="2700000" algn="bl" rotWithShape="0">
              <a:srgbClr val="C97475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89144" y="2412563"/>
            <a:ext cx="3256359" cy="763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Digital Twin Technology</a:t>
            </a:r>
            <a:endParaRPr lang="en-US" sz="2400" dirty="0">
              <a:latin typeface="Playfair Display Semi Bold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89144" y="3298031"/>
            <a:ext cx="3256359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Create a virtual replica of urban infrastructure and environmental conditions</a:t>
            </a:r>
            <a:endParaRPr lang="en-US" sz="1600" dirty="0">
              <a:latin typeface="Playfair Display Semi Bold" panose="020B060402020202020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60079" y="2201466"/>
            <a:ext cx="3678674" cy="2284928"/>
          </a:xfrm>
          <a:prstGeom prst="roundRect">
            <a:avLst>
              <a:gd name="adj" fmla="val 3742"/>
            </a:avLst>
          </a:prstGeom>
          <a:solidFill>
            <a:srgbClr val="B05B5C">
              <a:alpha val="50000"/>
            </a:srgbClr>
          </a:solidFill>
          <a:ln w="7620">
            <a:solidFill>
              <a:srgbClr val="C97475"/>
            </a:solidFill>
            <a:prstDash val="solid"/>
          </a:ln>
          <a:effectLst>
            <a:outerShdw dist="19050" dir="2700000" algn="bl" rotWithShape="0">
              <a:srgbClr val="C97475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71177" y="2412563"/>
            <a:ext cx="3053596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Predictive AI Analysis</a:t>
            </a:r>
            <a:endParaRPr lang="en-US" sz="2400" dirty="0">
              <a:latin typeface="Playfair Display Semi Bold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71177" y="2916317"/>
            <a:ext cx="3256478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Analyze patterns to forecast hazards before they materialize</a:t>
            </a:r>
            <a:endParaRPr lang="en-US" sz="1600" dirty="0">
              <a:latin typeface="Playfair Display Semi Bold" panose="020B060402020202020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78047" y="4689872"/>
            <a:ext cx="7560707" cy="1251704"/>
          </a:xfrm>
          <a:prstGeom prst="roundRect">
            <a:avLst>
              <a:gd name="adj" fmla="val 6831"/>
            </a:avLst>
          </a:prstGeom>
          <a:solidFill>
            <a:srgbClr val="B05B5C">
              <a:alpha val="50000"/>
            </a:srgbClr>
          </a:solidFill>
          <a:ln w="7620">
            <a:solidFill>
              <a:srgbClr val="C97475"/>
            </a:solidFill>
            <a:prstDash val="solid"/>
          </a:ln>
          <a:effectLst>
            <a:outerShdw dist="19050" dir="2700000" algn="bl" rotWithShape="0">
              <a:srgbClr val="C97475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89144" y="4900970"/>
            <a:ext cx="3219450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Actionable Precautions</a:t>
            </a:r>
            <a:endParaRPr lang="en-US" sz="2400" dirty="0">
              <a:latin typeface="Playfair Display Semi Bold" panose="020B06040202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89144" y="5404723"/>
            <a:ext cx="713851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Deliver specific safety guidance instead of generic warnings</a:t>
            </a:r>
            <a:endParaRPr lang="en-US" sz="1600" dirty="0">
              <a:latin typeface="Playfair Display Semi Bold" panose="020B060402020202020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583323" y="6399490"/>
            <a:ext cx="7255431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6F655D"/>
                </a:solidFill>
                <a:highlight>
                  <a:srgbClr val="FCE8DD"/>
                </a:highlight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Impact Statement:</a:t>
            </a:r>
            <a:r>
              <a:rPr lang="en-US" sz="16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 Transform urban safety from reactive emergency response to proactive hazard prevention through intelligent prediction and clear communication.</a:t>
            </a:r>
            <a:endParaRPr lang="en-US" sz="1600" dirty="0">
              <a:latin typeface="Playfair Display Semi Bold" panose="020B060402020202020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278047" y="6170533"/>
            <a:ext cx="22860" cy="1435179"/>
          </a:xfrm>
          <a:prstGeom prst="rect">
            <a:avLst/>
          </a:prstGeom>
          <a:solidFill>
            <a:srgbClr val="E1C2C2"/>
          </a:solidFill>
          <a:ln/>
        </p:spPr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51B573-E52C-3FC5-C55A-B0C87C52E68B}"/>
              </a:ext>
            </a:extLst>
          </p:cNvPr>
          <p:cNvSpPr/>
          <p:nvPr/>
        </p:nvSpPr>
        <p:spPr>
          <a:xfrm>
            <a:off x="12868507" y="7772400"/>
            <a:ext cx="1661532" cy="345688"/>
          </a:xfrm>
          <a:prstGeom prst="roundRect">
            <a:avLst/>
          </a:prstGeom>
          <a:solidFill>
            <a:srgbClr val="FFFAF6"/>
          </a:solidFill>
          <a:ln>
            <a:solidFill>
              <a:srgbClr val="FFFA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layfair Display Semi Bold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4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How CityTwin Works</a:t>
            </a:r>
            <a:endParaRPr lang="en-US" sz="4450" dirty="0">
              <a:latin typeface="Playfair Display Semi Bold" panose="020B060402020202020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09869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2943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Data Collection</a:t>
            </a:r>
            <a:endParaRPr lang="en-US" sz="2200" dirty="0">
              <a:latin typeface="Playfair Display Semi Bold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20604" y="34343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Weather patterns, traffic flow, air quality sensors, infrastructure status</a:t>
            </a:r>
            <a:endParaRPr lang="en-US" sz="1750" dirty="0">
              <a:latin typeface="Playfair Display Semi Bold" panose="020B060402020202020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809869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2943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AI Analysis</a:t>
            </a:r>
            <a:endParaRPr lang="en-US" sz="2200" dirty="0">
              <a:latin typeface="Playfair Display Semi Bold" panose="020B06040202020202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542014" y="34343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Machine learning algorithms identify risk patterns and probability</a:t>
            </a:r>
            <a:endParaRPr lang="en-US" sz="1750" dirty="0">
              <a:latin typeface="Playfair Display Semi Bold" panose="020B060402020202020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86977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52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Risk Assessment</a:t>
            </a:r>
            <a:endParaRPr lang="en-US" sz="2200" dirty="0">
              <a:latin typeface="Playfair Display Semi Bold" panose="020B060402020202020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020604" y="6011466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Calculate hazard levels with confidence scores</a:t>
            </a:r>
            <a:endParaRPr lang="en-US" sz="1750" dirty="0">
              <a:latin typeface="Playfair Display Semi Bold" panose="020B060402020202020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86977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52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Precaution Delivery</a:t>
            </a:r>
            <a:endParaRPr lang="en-US" sz="2200" dirty="0">
              <a:latin typeface="Playfair Display Semi Bold" panose="020B060402020202020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542014" y="6011466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Specific recommendations for residents and authorities</a:t>
            </a:r>
            <a:endParaRPr lang="en-US" sz="1750" dirty="0">
              <a:latin typeface="Playfair Display Semi Bold" panose="020B060402020202020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93790" y="685633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The system operates continuously, updating predictions as new data streams in. Users receive real-time hazard assessments tailored to their specific location and circumstances, enabling informed decision-making before conditions deteriorate.</a:t>
            </a:r>
            <a:endParaRPr lang="en-US" sz="1750" dirty="0">
              <a:latin typeface="Playfair Display Semi Bold" panose="020B060402020202020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BFD7422-609D-08AE-FBF8-8BCD446F7F63}"/>
              </a:ext>
            </a:extLst>
          </p:cNvPr>
          <p:cNvSpPr/>
          <p:nvPr/>
        </p:nvSpPr>
        <p:spPr>
          <a:xfrm>
            <a:off x="12868507" y="7772400"/>
            <a:ext cx="1661532" cy="345688"/>
          </a:xfrm>
          <a:prstGeom prst="roundRect">
            <a:avLst/>
          </a:prstGeom>
          <a:solidFill>
            <a:srgbClr val="FFFAF6"/>
          </a:solidFill>
          <a:ln>
            <a:solidFill>
              <a:srgbClr val="FFFA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layfair Display Semi Bold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328" y="418267"/>
            <a:ext cx="3612475" cy="451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4B6981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System Architecture</a:t>
            </a:r>
            <a:endParaRPr lang="en-US" sz="2800" dirty="0">
              <a:latin typeface="Playfair Display Semi Bold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32328" y="1230868"/>
            <a:ext cx="1806178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B05B5C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Frontend Layer</a:t>
            </a:r>
            <a:endParaRPr lang="en-US" sz="1400" dirty="0">
              <a:latin typeface="Playfair Display Semi Bold" panose="020B060402020202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32328" y="1601033"/>
            <a:ext cx="424053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Responsive web interface</a:t>
            </a:r>
            <a:endParaRPr lang="en-US" sz="1100" dirty="0">
              <a:latin typeface="Playfair Display Semi Bold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2328" y="1882735"/>
            <a:ext cx="424053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Interactive city map visualization</a:t>
            </a:r>
            <a:endParaRPr lang="en-US" sz="1100" dirty="0">
              <a:latin typeface="Playfair Display Semi Bold" panose="020B0604020202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2328" y="2164437"/>
            <a:ext cx="424053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Real-time hazard display</a:t>
            </a:r>
            <a:endParaRPr lang="en-US" sz="1100" dirty="0">
              <a:latin typeface="Playfair Display Semi Bold" panose="020B06040202020202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2328" y="2446139"/>
            <a:ext cx="424053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User-friendly data entry forms</a:t>
            </a:r>
            <a:endParaRPr lang="en-US" sz="1100" dirty="0">
              <a:latin typeface="Playfair Display Semi Bold" panose="020B06040202020202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132903" y="1230868"/>
            <a:ext cx="1806178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B05B5C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Backend Layer</a:t>
            </a:r>
            <a:endParaRPr lang="en-US" sz="1400" dirty="0">
              <a:latin typeface="Playfair Display Semi Bold" panose="020B060402020202020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132903" y="1601033"/>
            <a:ext cx="424053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RESTful API endpoints</a:t>
            </a:r>
            <a:endParaRPr lang="en-US" sz="1100" dirty="0">
              <a:latin typeface="Playfair Display Semi Bold" panose="020B060402020202020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132903" y="1882735"/>
            <a:ext cx="424053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Data processing pipeline</a:t>
            </a:r>
            <a:endParaRPr lang="en-US" sz="1100" dirty="0">
              <a:latin typeface="Playfair Display Semi Bold" panose="020B06040202020202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132903" y="2164437"/>
            <a:ext cx="424053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Business logic implementation</a:t>
            </a:r>
            <a:endParaRPr lang="en-US" sz="1100" dirty="0">
              <a:latin typeface="Playfair Display Semi Bold" panose="020B060402020202020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132903" y="2446139"/>
            <a:ext cx="424053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Database management</a:t>
            </a:r>
            <a:endParaRPr lang="en-US" sz="1100" dirty="0">
              <a:latin typeface="Playfair Display Semi Bold" panose="020B060402020202020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733478" y="1230868"/>
            <a:ext cx="1806178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B05B5C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AI Engine</a:t>
            </a:r>
            <a:endParaRPr lang="en-US" sz="1400" dirty="0">
              <a:latin typeface="Playfair Display Semi Bold" panose="020B060402020202020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733478" y="1601033"/>
            <a:ext cx="4379714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Pre-trained ML model</a:t>
            </a:r>
            <a:endParaRPr lang="en-US" sz="1100" dirty="0">
              <a:latin typeface="Playfair Display Semi Bold" panose="020B060402020202020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733478" y="1882735"/>
            <a:ext cx="4379714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Feature extraction algorithms</a:t>
            </a:r>
            <a:endParaRPr lang="en-US" sz="1100" dirty="0">
              <a:latin typeface="Playfair Display Semi Bold" panose="020B060402020202020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733478" y="2164437"/>
            <a:ext cx="4379714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Prediction generation</a:t>
            </a:r>
            <a:endParaRPr lang="en-US" sz="1100" dirty="0">
              <a:latin typeface="Playfair Display Semi Bold" panose="020B060402020202020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733478" y="2446139"/>
            <a:ext cx="4379714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Confidence scoring system</a:t>
            </a:r>
            <a:endParaRPr lang="en-US" sz="1100" dirty="0">
              <a:latin typeface="Playfair Display Semi Bold" panose="020B0604020202020204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532328" y="2962563"/>
            <a:ext cx="13565743" cy="25598"/>
          </a:xfrm>
          <a:prstGeom prst="rect">
            <a:avLst/>
          </a:prstGeom>
          <a:solidFill>
            <a:srgbClr val="6F655D">
              <a:alpha val="50000"/>
            </a:srgbClr>
          </a:solidFill>
          <a:ln/>
        </p:spPr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18" y="3150632"/>
            <a:ext cx="12887444" cy="5897880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10311525" y="3898153"/>
            <a:ext cx="2850837" cy="35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Frontend</a:t>
            </a:r>
            <a:endParaRPr lang="en-US" sz="1350" dirty="0">
              <a:latin typeface="Playfair Display Semi Bold" panose="020B060402020202020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10311525" y="4355870"/>
            <a:ext cx="3142256" cy="57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Responsive web interface and map UI</a:t>
            </a:r>
            <a:endParaRPr lang="en-US" sz="1050" dirty="0">
              <a:latin typeface="Playfair Display Semi Bold" panose="020B060402020202020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1214190" y="5836722"/>
            <a:ext cx="285083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Backend</a:t>
            </a:r>
            <a:endParaRPr lang="en-US" sz="1350" dirty="0">
              <a:latin typeface="Playfair Display Semi Bold" panose="020B060402020202020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1176179" y="6294439"/>
            <a:ext cx="2888848" cy="570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Python API server and data processing</a:t>
            </a:r>
            <a:endParaRPr lang="en-US" sz="1050" dirty="0">
              <a:latin typeface="Playfair Display Semi Bold" panose="020B060402020202020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10311525" y="6837682"/>
            <a:ext cx="2850837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AI Model</a:t>
            </a:r>
            <a:endParaRPr lang="en-US" sz="1350" dirty="0">
              <a:latin typeface="Playfair Display Semi Bold" panose="020B0604020202020204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10311525" y="7295399"/>
            <a:ext cx="3142256" cy="570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Prediction engine for hazard forecasting</a:t>
            </a:r>
            <a:endParaRPr lang="en-US" sz="1050" dirty="0">
              <a:latin typeface="Playfair Display Semi Bold" panose="020B060402020202020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97B7671-E1AB-55F7-51DD-0B0D87B80493}"/>
              </a:ext>
            </a:extLst>
          </p:cNvPr>
          <p:cNvSpPr/>
          <p:nvPr/>
        </p:nvSpPr>
        <p:spPr>
          <a:xfrm>
            <a:off x="12868507" y="7772400"/>
            <a:ext cx="1661532" cy="345688"/>
          </a:xfrm>
          <a:prstGeom prst="roundRect">
            <a:avLst/>
          </a:prstGeom>
          <a:solidFill>
            <a:srgbClr val="FFFAF6"/>
          </a:solidFill>
          <a:ln>
            <a:solidFill>
              <a:srgbClr val="FFFA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layfair Display Semi Bold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943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8669" y="2830354"/>
            <a:ext cx="5952530" cy="521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4B6981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AI Prediction Engine Explained</a:t>
            </a:r>
            <a:endParaRPr lang="en-US" sz="3250" dirty="0">
              <a:latin typeface="Playfair Display Semi Bold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78669" y="3602117"/>
            <a:ext cx="166807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F655D"/>
                </a:solidFill>
                <a:latin typeface="Playfair Display Semi Bold" panose="020B0604020202020204" charset="0"/>
                <a:ea typeface="Playfair Display Light" pitchFamily="34" charset="-122"/>
                <a:cs typeface="Playfair Display Light" pitchFamily="34" charset="-120"/>
              </a:rPr>
              <a:t>01</a:t>
            </a:r>
            <a:endParaRPr lang="en-US" sz="1300" dirty="0">
              <a:latin typeface="Playfair Display Semi Bold" panose="020B060402020202020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78669" y="3862745"/>
            <a:ext cx="6453068" cy="22860"/>
          </a:xfrm>
          <a:prstGeom prst="rect">
            <a:avLst/>
          </a:prstGeom>
          <a:solidFill>
            <a:srgbClr val="E1C2C2"/>
          </a:solidFill>
          <a:ln/>
        </p:spPr>
      </p:sp>
      <p:sp>
        <p:nvSpPr>
          <p:cNvPr id="6" name="Text 3"/>
          <p:cNvSpPr/>
          <p:nvPr/>
        </p:nvSpPr>
        <p:spPr>
          <a:xfrm>
            <a:off x="778669" y="3991808"/>
            <a:ext cx="2313742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Historical Data Training</a:t>
            </a:r>
            <a:endParaRPr lang="en-US" sz="1600" dirty="0">
              <a:latin typeface="Playfair Display Semi Bold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78669" y="4352568"/>
            <a:ext cx="6453068" cy="534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The model learns from past hazard events, weather patterns, and city responses across multiple years of data</a:t>
            </a:r>
            <a:endParaRPr lang="en-US" sz="1300" dirty="0">
              <a:latin typeface="Playfair Display Semi Bold" panose="020B060402020202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398544" y="3602117"/>
            <a:ext cx="166807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F655D"/>
                </a:solidFill>
                <a:latin typeface="Playfair Display Semi Bold" panose="020B0604020202020204" charset="0"/>
                <a:ea typeface="Playfair Display Light" pitchFamily="34" charset="-122"/>
                <a:cs typeface="Playfair Display Light" pitchFamily="34" charset="-120"/>
              </a:rPr>
              <a:t>02</a:t>
            </a:r>
            <a:endParaRPr lang="en-US" sz="1300" dirty="0">
              <a:latin typeface="Playfair Display Semi Bold" panose="020B060402020202020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398544" y="3862745"/>
            <a:ext cx="6453187" cy="22860"/>
          </a:xfrm>
          <a:prstGeom prst="rect">
            <a:avLst/>
          </a:prstGeom>
          <a:solidFill>
            <a:srgbClr val="CCC4EC"/>
          </a:solidFill>
          <a:ln/>
        </p:spPr>
      </p:sp>
      <p:sp>
        <p:nvSpPr>
          <p:cNvPr id="10" name="Text 7"/>
          <p:cNvSpPr/>
          <p:nvPr/>
        </p:nvSpPr>
        <p:spPr>
          <a:xfrm>
            <a:off x="7398544" y="3991808"/>
            <a:ext cx="2085856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Pattern Recognition</a:t>
            </a:r>
            <a:endParaRPr lang="en-US" sz="1600" dirty="0">
              <a:latin typeface="Playfair Display Semi Bold" panose="020B06040202020202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398544" y="4352568"/>
            <a:ext cx="6453187" cy="534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Advanced algorithms identify correlations between environmental factors and hazard occurrence</a:t>
            </a:r>
            <a:endParaRPr lang="en-US" sz="1300" dirty="0">
              <a:latin typeface="Playfair Display Semi Bold" panose="020B06040202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78669" y="5178623"/>
            <a:ext cx="166807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F655D"/>
                </a:solidFill>
                <a:latin typeface="Playfair Display Semi Bold" panose="020B0604020202020204" charset="0"/>
                <a:ea typeface="Playfair Display Light" pitchFamily="34" charset="-122"/>
                <a:cs typeface="Playfair Display Light" pitchFamily="34" charset="-120"/>
              </a:rPr>
              <a:t>03</a:t>
            </a:r>
            <a:endParaRPr lang="en-US" sz="1300" dirty="0">
              <a:latin typeface="Playfair Display Semi Bold" panose="020B060402020202020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78669" y="5439251"/>
            <a:ext cx="6453068" cy="22860"/>
          </a:xfrm>
          <a:prstGeom prst="rect">
            <a:avLst/>
          </a:prstGeom>
          <a:solidFill>
            <a:srgbClr val="B4DAE4"/>
          </a:solidFill>
          <a:ln/>
        </p:spPr>
      </p:sp>
      <p:sp>
        <p:nvSpPr>
          <p:cNvPr id="14" name="Text 11"/>
          <p:cNvSpPr/>
          <p:nvPr/>
        </p:nvSpPr>
        <p:spPr>
          <a:xfrm>
            <a:off x="778669" y="5568315"/>
            <a:ext cx="219372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Probability Calculation</a:t>
            </a:r>
            <a:endParaRPr lang="en-US" sz="1600" dirty="0">
              <a:latin typeface="Playfair Display Semi Bold" panose="020B06040202020202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78669" y="5929074"/>
            <a:ext cx="6453068" cy="534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Statistical analysis generates likelihood scores for potential hazards within specified timeframes</a:t>
            </a:r>
            <a:endParaRPr lang="en-US" sz="1300" dirty="0">
              <a:latin typeface="Playfair Display Semi Bold" panose="020B060402020202020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398544" y="5178623"/>
            <a:ext cx="166807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F655D"/>
                </a:solidFill>
                <a:latin typeface="Playfair Display Semi Bold" panose="020B0604020202020204" charset="0"/>
                <a:ea typeface="Playfair Display Light" pitchFamily="34" charset="-122"/>
                <a:cs typeface="Playfair Display Light" pitchFamily="34" charset="-120"/>
              </a:rPr>
              <a:t>04</a:t>
            </a:r>
            <a:endParaRPr lang="en-US" sz="1300" dirty="0">
              <a:latin typeface="Playfair Display Semi Bold" panose="020B060402020202020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7398544" y="5439251"/>
            <a:ext cx="6453187" cy="22860"/>
          </a:xfrm>
          <a:prstGeom prst="rect">
            <a:avLst/>
          </a:prstGeom>
          <a:solidFill>
            <a:srgbClr val="E1C2C2"/>
          </a:solidFill>
          <a:ln/>
        </p:spPr>
      </p:sp>
      <p:sp>
        <p:nvSpPr>
          <p:cNvPr id="18" name="Text 15"/>
          <p:cNvSpPr/>
          <p:nvPr/>
        </p:nvSpPr>
        <p:spPr>
          <a:xfrm>
            <a:off x="7398544" y="5568315"/>
            <a:ext cx="2085856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Continuous Learning</a:t>
            </a:r>
            <a:endParaRPr lang="en-US" sz="1600" dirty="0">
              <a:latin typeface="Playfair Display Semi Bold" panose="020B060402020202020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398544" y="5929074"/>
            <a:ext cx="6453187" cy="534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The system improves accuracy over time by incorporating new data and outcomes from previous predictions</a:t>
            </a:r>
            <a:endParaRPr lang="en-US" sz="1300" dirty="0">
              <a:latin typeface="Playfair Display Semi Bold" panose="020B060402020202020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778669" y="6775966"/>
            <a:ext cx="13073063" cy="709017"/>
          </a:xfrm>
          <a:prstGeom prst="roundRect">
            <a:avLst>
              <a:gd name="adj" fmla="val 9885"/>
            </a:avLst>
          </a:prstGeom>
          <a:solidFill>
            <a:srgbClr val="E6CCCC"/>
          </a:solidFill>
          <a:ln/>
        </p:spPr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475" y="7028974"/>
            <a:ext cx="208478" cy="166807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1320760" y="6984444"/>
            <a:ext cx="12364164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No complex mathematics required:</a:t>
            </a:r>
            <a:r>
              <a:rPr lang="en-US" sz="1300" dirty="0">
                <a:solidFill>
                  <a:srgbClr val="000000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 The AI operates transparently, providing explainable predictions that city officials and residents can understand and trust.</a:t>
            </a:r>
            <a:endParaRPr lang="en-US" sz="1300" dirty="0">
              <a:latin typeface="Playfair Display Semi Bold" panose="020B060402020202020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743BE0A-64BE-668E-8040-608633771A5B}"/>
              </a:ext>
            </a:extLst>
          </p:cNvPr>
          <p:cNvSpPr/>
          <p:nvPr/>
        </p:nvSpPr>
        <p:spPr>
          <a:xfrm>
            <a:off x="12868507" y="7772400"/>
            <a:ext cx="1661532" cy="345688"/>
          </a:xfrm>
          <a:prstGeom prst="roundRect">
            <a:avLst/>
          </a:prstGeom>
          <a:solidFill>
            <a:srgbClr val="FFFAF6"/>
          </a:solidFill>
          <a:ln>
            <a:solidFill>
              <a:srgbClr val="FFFA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layfair Display Semi Bold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0565"/>
            <a:ext cx="4972407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4B6981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SDLC Methodology Applied</a:t>
            </a:r>
            <a:endParaRPr lang="en-US" sz="3100" dirty="0">
              <a:latin typeface="Playfair Display Semi Bold" panose="020B06040202020202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03770" y="1524238"/>
            <a:ext cx="22860" cy="5562005"/>
          </a:xfrm>
          <a:prstGeom prst="roundRect">
            <a:avLst>
              <a:gd name="adj" fmla="val 291721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683216" y="1691402"/>
            <a:ext cx="476250" cy="22860"/>
          </a:xfrm>
          <a:prstGeom prst="roundRect">
            <a:avLst>
              <a:gd name="adj" fmla="val 291721"/>
            </a:avLst>
          </a:prstGeom>
          <a:solidFill>
            <a:srgbClr val="C7A8A8"/>
          </a:solidFill>
          <a:ln/>
        </p:spPr>
      </p:sp>
      <p:sp>
        <p:nvSpPr>
          <p:cNvPr id="5" name="Shape 3"/>
          <p:cNvSpPr/>
          <p:nvPr/>
        </p:nvSpPr>
        <p:spPr>
          <a:xfrm>
            <a:off x="7136606" y="1524238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397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7196137" y="1554004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1</a:t>
            </a:r>
            <a:endParaRPr lang="en-US" sz="1850" dirty="0">
              <a:latin typeface="Playfair Display Semi Bold" panose="020B06040202020202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452223" y="1578769"/>
            <a:ext cx="206918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Requirements Analysis</a:t>
            </a:r>
            <a:endParaRPr lang="en-US" sz="1550" dirty="0">
              <a:latin typeface="Playfair Display Semi Bold" panose="020B06040202020202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1922026"/>
            <a:ext cx="57276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Defined system objectives, user needs, and technical specifications through stakeholder interviews and research</a:t>
            </a:r>
            <a:endParaRPr lang="en-US" sz="1250" dirty="0">
              <a:latin typeface="Playfair Display Semi Bold" panose="020B060402020202020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70934" y="2644021"/>
            <a:ext cx="476250" cy="22860"/>
          </a:xfrm>
          <a:prstGeom prst="roundRect">
            <a:avLst>
              <a:gd name="adj" fmla="val 291721"/>
            </a:avLst>
          </a:prstGeom>
          <a:solidFill>
            <a:srgbClr val="B2AAD2"/>
          </a:solidFill>
          <a:ln/>
        </p:spPr>
      </p:sp>
      <p:sp>
        <p:nvSpPr>
          <p:cNvPr id="10" name="Shape 8"/>
          <p:cNvSpPr/>
          <p:nvPr/>
        </p:nvSpPr>
        <p:spPr>
          <a:xfrm>
            <a:off x="7136606" y="2476857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1397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7196137" y="2506623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2</a:t>
            </a:r>
            <a:endParaRPr lang="en-US" sz="1850" dirty="0">
              <a:latin typeface="Playfair Display Semi Bold" panose="020B060402020202020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108990" y="253138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System Design</a:t>
            </a:r>
            <a:endParaRPr lang="en-US" sz="1550" dirty="0">
              <a:latin typeface="Playfair Display Semi Bold" panose="020B060402020202020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108990" y="2874645"/>
            <a:ext cx="57276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Created architecture blueprints, database schemas, API contracts, and user interface mockups</a:t>
            </a:r>
            <a:endParaRPr lang="en-US" sz="1250" dirty="0">
              <a:latin typeface="Playfair Display Semi Bold" panose="020B060402020202020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683216" y="3465076"/>
            <a:ext cx="476250" cy="22860"/>
          </a:xfrm>
          <a:prstGeom prst="roundRect">
            <a:avLst>
              <a:gd name="adj" fmla="val 291721"/>
            </a:avLst>
          </a:prstGeom>
          <a:solidFill>
            <a:srgbClr val="9AC0CA"/>
          </a:solidFill>
          <a:ln/>
        </p:spPr>
      </p:sp>
      <p:sp>
        <p:nvSpPr>
          <p:cNvPr id="15" name="Shape 13"/>
          <p:cNvSpPr/>
          <p:nvPr/>
        </p:nvSpPr>
        <p:spPr>
          <a:xfrm>
            <a:off x="7136606" y="3297912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13970" dir="2700000" algn="bl" rotWithShape="0">
              <a:srgbClr val="9AC0CA">
                <a:alpha val="10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7196137" y="3327678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3</a:t>
            </a:r>
            <a:endParaRPr lang="en-US" sz="1850" dirty="0">
              <a:latin typeface="Playfair Display Semi Bold" panose="020B060402020202020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4536758" y="335244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Implementation</a:t>
            </a:r>
            <a:endParaRPr lang="en-US" sz="1550" dirty="0">
              <a:latin typeface="Playfair Display Semi Bold" panose="020B060402020202020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93790" y="3695700"/>
            <a:ext cx="57276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Developed frontend, backend, and AI components using modern frameworks and best coding practices</a:t>
            </a:r>
            <a:endParaRPr lang="en-US" sz="1250" dirty="0">
              <a:latin typeface="Playfair Display Semi Bold" panose="020B060402020202020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470934" y="4286250"/>
            <a:ext cx="476250" cy="22860"/>
          </a:xfrm>
          <a:prstGeom prst="roundRect">
            <a:avLst>
              <a:gd name="adj" fmla="val 291721"/>
            </a:avLst>
          </a:prstGeom>
          <a:solidFill>
            <a:srgbClr val="C7A8A8"/>
          </a:solidFill>
          <a:ln/>
        </p:spPr>
      </p:sp>
      <p:sp>
        <p:nvSpPr>
          <p:cNvPr id="20" name="Shape 18"/>
          <p:cNvSpPr/>
          <p:nvPr/>
        </p:nvSpPr>
        <p:spPr>
          <a:xfrm>
            <a:off x="7136606" y="4119086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397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7196137" y="4148852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4</a:t>
            </a:r>
            <a:endParaRPr lang="en-US" sz="1850" dirty="0">
              <a:latin typeface="Playfair Display Semi Bold" panose="020B060402020202020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108990" y="417361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Testing &amp; Validation</a:t>
            </a:r>
            <a:endParaRPr lang="en-US" sz="1550" dirty="0">
              <a:latin typeface="Playfair Display Semi Bold" panose="020B060402020202020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108990" y="4516874"/>
            <a:ext cx="57276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Conducted unit tests, integration tests, and user acceptance testing to ensure reliability</a:t>
            </a:r>
            <a:endParaRPr lang="en-US" sz="1250" dirty="0">
              <a:latin typeface="Playfair Display Semi Bold" panose="020B060402020202020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683216" y="5107424"/>
            <a:ext cx="476250" cy="22860"/>
          </a:xfrm>
          <a:prstGeom prst="roundRect">
            <a:avLst>
              <a:gd name="adj" fmla="val 291721"/>
            </a:avLst>
          </a:prstGeom>
          <a:solidFill>
            <a:srgbClr val="B2AAD2"/>
          </a:solidFill>
          <a:ln/>
        </p:spPr>
      </p:sp>
      <p:sp>
        <p:nvSpPr>
          <p:cNvPr id="25" name="Shape 23"/>
          <p:cNvSpPr/>
          <p:nvPr/>
        </p:nvSpPr>
        <p:spPr>
          <a:xfrm>
            <a:off x="7136606" y="4940260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1397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26" name="Text 24"/>
          <p:cNvSpPr/>
          <p:nvPr/>
        </p:nvSpPr>
        <p:spPr>
          <a:xfrm>
            <a:off x="7196137" y="4970026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5</a:t>
            </a:r>
            <a:endParaRPr lang="en-US" sz="1850" dirty="0">
              <a:latin typeface="Playfair Display Semi Bold" panose="020B060402020202020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4536758" y="499479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Deployment</a:t>
            </a:r>
            <a:endParaRPr lang="en-US" sz="1550" dirty="0">
              <a:latin typeface="Playfair Display Semi Bold" panose="020B060402020202020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93790" y="5338048"/>
            <a:ext cx="57276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Configured production environment and released working version with monitoring systems</a:t>
            </a:r>
            <a:endParaRPr lang="en-US" sz="1250" dirty="0">
              <a:latin typeface="Playfair Display Semi Bold" panose="020B0604020202020204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7470934" y="5928598"/>
            <a:ext cx="476250" cy="22860"/>
          </a:xfrm>
          <a:prstGeom prst="roundRect">
            <a:avLst>
              <a:gd name="adj" fmla="val 291721"/>
            </a:avLst>
          </a:prstGeom>
          <a:solidFill>
            <a:srgbClr val="9AC0CA"/>
          </a:solidFill>
          <a:ln/>
        </p:spPr>
      </p:sp>
      <p:sp>
        <p:nvSpPr>
          <p:cNvPr id="30" name="Shape 28"/>
          <p:cNvSpPr/>
          <p:nvPr/>
        </p:nvSpPr>
        <p:spPr>
          <a:xfrm>
            <a:off x="7136606" y="5761434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13970" dir="2700000" algn="bl" rotWithShape="0">
              <a:srgbClr val="9AC0CA">
                <a:alpha val="100000"/>
              </a:srgbClr>
            </a:outerShdw>
          </a:effectLst>
        </p:spPr>
      </p:sp>
      <p:sp>
        <p:nvSpPr>
          <p:cNvPr id="31" name="Text 29"/>
          <p:cNvSpPr/>
          <p:nvPr/>
        </p:nvSpPr>
        <p:spPr>
          <a:xfrm>
            <a:off x="7196137" y="5791200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6</a:t>
            </a:r>
            <a:endParaRPr lang="en-US" sz="1850" dirty="0">
              <a:latin typeface="Playfair Display Semi Bold" panose="020B060402020202020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8108990" y="581596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Maintenance Plan</a:t>
            </a:r>
            <a:endParaRPr lang="en-US" sz="1550" dirty="0">
              <a:latin typeface="Playfair Display Semi Bold" panose="020B060402020202020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8108990" y="6159222"/>
            <a:ext cx="57276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Established protocols for updates, bug fixes, and feature enhancements based on user feedback</a:t>
            </a:r>
            <a:endParaRPr lang="en-US" sz="1250" dirty="0">
              <a:latin typeface="Playfair Display Semi Bold" panose="020B0604020202020204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793790" y="7264837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This project demonstrates rigorous adherence to software engineering principles, not just theoretical knowledge.</a:t>
            </a:r>
            <a:endParaRPr lang="en-US" sz="1250" dirty="0">
              <a:latin typeface="Playfair Display Semi Bold" panose="020B060402020202020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FBEF72F-3375-41F4-87FB-B2281DB413FB}"/>
              </a:ext>
            </a:extLst>
          </p:cNvPr>
          <p:cNvSpPr/>
          <p:nvPr/>
        </p:nvSpPr>
        <p:spPr>
          <a:xfrm>
            <a:off x="12868507" y="7772400"/>
            <a:ext cx="1661532" cy="345688"/>
          </a:xfrm>
          <a:prstGeom prst="roundRect">
            <a:avLst/>
          </a:prstGeom>
          <a:solidFill>
            <a:srgbClr val="FFFAF6"/>
          </a:solidFill>
          <a:ln>
            <a:solidFill>
              <a:srgbClr val="FFFA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layfair Display Semi Bold" panose="020B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4154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4B6981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Implementation: Building a Working System</a:t>
            </a:r>
            <a:endParaRPr lang="en-US" sz="3100" dirty="0">
              <a:latin typeface="Playfair Display Semi Bold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084546"/>
            <a:ext cx="7556421" cy="1309807"/>
          </a:xfrm>
          <a:prstGeom prst="roundRect">
            <a:avLst>
              <a:gd name="adj" fmla="val 5091"/>
            </a:avLst>
          </a:prstGeom>
          <a:solidFill>
            <a:srgbClr val="FFFAF6"/>
          </a:solidFill>
          <a:ln w="22860">
            <a:solidFill>
              <a:srgbClr val="E1C2C2"/>
            </a:solidFill>
            <a:prstDash val="solid"/>
          </a:ln>
          <a:effectLst>
            <a:outerShdw dist="13970" dir="2700000" algn="bl" rotWithShape="0">
              <a:srgbClr val="E1C2C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816650" y="2107406"/>
            <a:ext cx="635079" cy="1264087"/>
          </a:xfrm>
          <a:prstGeom prst="roundRect">
            <a:avLst>
              <a:gd name="adj" fmla="val 6181"/>
            </a:avLst>
          </a:prstGeom>
          <a:solidFill>
            <a:srgbClr val="E1C2C2">
              <a:alpha val="50000"/>
            </a:srgbClr>
          </a:solidFill>
          <a:ln/>
          <a:effectLst>
            <a:outerShdw dist="13970" dir="2700000" algn="bl" rotWithShape="0">
              <a:srgbClr val="C7A8A8">
                <a:alpha val="100000"/>
              </a:srgbClr>
            </a:outerShdw>
          </a:effectLst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17" y="2620328"/>
            <a:ext cx="238125" cy="2381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10439" y="2266117"/>
            <a:ext cx="209038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Frontend Development</a:t>
            </a:r>
            <a:endParaRPr lang="en-US" sz="1550" dirty="0">
              <a:latin typeface="Playfair Display Semi Bold" panose="020B06040202020202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610439" y="2609374"/>
            <a:ext cx="655820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Technologies:</a:t>
            </a:r>
            <a:r>
              <a:rPr lang="en-US" sz="12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 HTML5, CSS3, JavaScript with responsive design framework</a:t>
            </a:r>
            <a:endParaRPr lang="en-US" sz="1250" dirty="0">
              <a:latin typeface="Playfair Display Semi Bold" panose="020B060402020202020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610439" y="2958703"/>
            <a:ext cx="655820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Created intuitive interface with real-time data visualization and mobile compatibility</a:t>
            </a:r>
            <a:endParaRPr lang="en-US" sz="1250" dirty="0">
              <a:latin typeface="Playfair Display Semi Bold" panose="020B060402020202020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793790" y="3553063"/>
            <a:ext cx="7556421" cy="1309807"/>
          </a:xfrm>
          <a:prstGeom prst="roundRect">
            <a:avLst>
              <a:gd name="adj" fmla="val 5091"/>
            </a:avLst>
          </a:prstGeom>
          <a:solidFill>
            <a:srgbClr val="FFFAF6"/>
          </a:solidFill>
          <a:ln w="22860">
            <a:solidFill>
              <a:srgbClr val="CCC4EC"/>
            </a:solidFill>
            <a:prstDash val="solid"/>
          </a:ln>
          <a:effectLst>
            <a:outerShdw dist="13970" dir="2700000" algn="bl" rotWithShape="0">
              <a:srgbClr val="CCC4EC">
                <a:alpha val="100000"/>
              </a:srgbClr>
            </a:outerShdw>
          </a:effectLst>
        </p:spPr>
      </p:sp>
      <p:sp>
        <p:nvSpPr>
          <p:cNvPr id="11" name="Shape 7"/>
          <p:cNvSpPr/>
          <p:nvPr/>
        </p:nvSpPr>
        <p:spPr>
          <a:xfrm>
            <a:off x="816650" y="3575923"/>
            <a:ext cx="635079" cy="1264087"/>
          </a:xfrm>
          <a:prstGeom prst="roundRect">
            <a:avLst>
              <a:gd name="adj" fmla="val 6181"/>
            </a:avLst>
          </a:prstGeom>
          <a:solidFill>
            <a:srgbClr val="CCC4EC">
              <a:alpha val="50000"/>
            </a:srgbClr>
          </a:solidFill>
          <a:ln/>
          <a:effectLst>
            <a:outerShdw dist="13970" dir="2700000" algn="bl" rotWithShape="0">
              <a:srgbClr val="B2AAD2">
                <a:alpha val="100000"/>
              </a:srgbClr>
            </a:outerShdw>
          </a:effectLst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1317" y="4088844"/>
            <a:ext cx="238125" cy="23812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10439" y="3734633"/>
            <a:ext cx="202346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Backend Development</a:t>
            </a:r>
            <a:endParaRPr lang="en-US" sz="1550" dirty="0">
              <a:latin typeface="Playfair Display Semi Bold" panose="020B060402020202020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610439" y="4077891"/>
            <a:ext cx="655820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Technologies:</a:t>
            </a:r>
            <a:r>
              <a:rPr lang="en-US" sz="12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 Python with Fast API framework, RESTful API architecture</a:t>
            </a:r>
            <a:endParaRPr lang="en-US" sz="1250" dirty="0">
              <a:latin typeface="Playfair Display Semi Bold" panose="020B060402020202020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1610439" y="4427220"/>
            <a:ext cx="655820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Implemented robust data processing pipelines and secure API endpoints</a:t>
            </a:r>
            <a:endParaRPr lang="en-US" sz="1250" dirty="0">
              <a:latin typeface="Playfair Display Semi Bold" panose="020B0604020202020204" charset="0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793790" y="5021580"/>
            <a:ext cx="7556421" cy="1309807"/>
          </a:xfrm>
          <a:prstGeom prst="roundRect">
            <a:avLst>
              <a:gd name="adj" fmla="val 5091"/>
            </a:avLst>
          </a:prstGeom>
          <a:solidFill>
            <a:srgbClr val="FFFAF6"/>
          </a:solidFill>
          <a:ln w="22860">
            <a:solidFill>
              <a:srgbClr val="B4DAE4"/>
            </a:solidFill>
            <a:prstDash val="solid"/>
          </a:ln>
          <a:effectLst>
            <a:outerShdw dist="13970" dir="2700000" algn="bl" rotWithShape="0">
              <a:srgbClr val="B4DAE4">
                <a:alpha val="100000"/>
              </a:srgbClr>
            </a:outerShdw>
          </a:effectLst>
        </p:spPr>
      </p:sp>
      <p:sp>
        <p:nvSpPr>
          <p:cNvPr id="17" name="Shape 12"/>
          <p:cNvSpPr/>
          <p:nvPr/>
        </p:nvSpPr>
        <p:spPr>
          <a:xfrm>
            <a:off x="816650" y="5044440"/>
            <a:ext cx="635079" cy="1264087"/>
          </a:xfrm>
          <a:prstGeom prst="roundRect">
            <a:avLst>
              <a:gd name="adj" fmla="val 6181"/>
            </a:avLst>
          </a:prstGeom>
          <a:solidFill>
            <a:srgbClr val="B4DAE4">
              <a:alpha val="50000"/>
            </a:srgbClr>
          </a:solidFill>
          <a:ln/>
          <a:effectLst>
            <a:outerShdw dist="13970" dir="2700000" algn="bl" rotWithShape="0">
              <a:srgbClr val="9AC0CA">
                <a:alpha val="100000"/>
              </a:srgbClr>
            </a:outerShdw>
          </a:effectLst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1317" y="5557361"/>
            <a:ext cx="238125" cy="23812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610439" y="520315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AI Integration</a:t>
            </a:r>
            <a:endParaRPr lang="en-US" sz="1550" dirty="0">
              <a:latin typeface="Playfair Display Semi Bold" panose="020B0604020202020204" charset="0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1610439" y="5546408"/>
            <a:ext cx="655820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Technologies:</a:t>
            </a:r>
            <a:r>
              <a:rPr lang="en-US" sz="12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 Scikit-learn and TensorFlow libraries for model deployment</a:t>
            </a:r>
            <a:endParaRPr lang="en-US" sz="1250" dirty="0">
              <a:latin typeface="Playfair Display Semi Bold" panose="020B0604020202020204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1610439" y="5895737"/>
            <a:ext cx="655820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Successfully integrated pre-trained model with real-time prediction capabilities</a:t>
            </a:r>
            <a:endParaRPr lang="en-US" sz="1250" dirty="0">
              <a:latin typeface="Playfair Display Semi Bold" panose="020B0604020202020204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1031915" y="6688574"/>
            <a:ext cx="7318296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B05B5C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Key Achievement:</a:t>
            </a:r>
            <a:r>
              <a:rPr lang="en-US" sz="12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 This is not a prototype or concept—CityTwin is a </a:t>
            </a:r>
            <a:r>
              <a:rPr lang="en-US" sz="1250" u="sng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fully functional system</a:t>
            </a:r>
            <a:r>
              <a:rPr lang="en-US" sz="12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 with actual data flow, API responses, and AI predictions running successfully.</a:t>
            </a:r>
            <a:endParaRPr lang="en-US" sz="1250" dirty="0">
              <a:latin typeface="Playfair Display Semi Bold" panose="020B0604020202020204" charset="0"/>
            </a:endParaRPr>
          </a:p>
        </p:txBody>
      </p:sp>
      <p:sp>
        <p:nvSpPr>
          <p:cNvPr id="23" name="Shape 17"/>
          <p:cNvSpPr/>
          <p:nvPr/>
        </p:nvSpPr>
        <p:spPr>
          <a:xfrm>
            <a:off x="793790" y="6509980"/>
            <a:ext cx="22860" cy="865346"/>
          </a:xfrm>
          <a:prstGeom prst="rect">
            <a:avLst/>
          </a:prstGeom>
          <a:solidFill>
            <a:srgbClr val="E1C2C2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0811"/>
            <a:ext cx="7922300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4B6981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Deployment Phase: From Code to Reality</a:t>
            </a:r>
            <a:endParaRPr lang="en-US" sz="3300" dirty="0">
              <a:latin typeface="Playfair Display Semi Bold" panose="020B06040202020202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963930" y="2004060"/>
            <a:ext cx="170021" cy="1064895"/>
          </a:xfrm>
          <a:prstGeom prst="roundRect">
            <a:avLst>
              <a:gd name="adj" fmla="val 42025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524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793790" y="1892379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5240" dir="2700000" algn="bl" rotWithShape="0">
              <a:srgbClr val="C7A8A8">
                <a:alpha val="100000"/>
              </a:srgbClr>
            </a:outerShdw>
          </a:effectLst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306" y="2020014"/>
            <a:ext cx="255151" cy="25515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74113" y="1918930"/>
            <a:ext cx="269676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Environment Configuration</a:t>
            </a:r>
            <a:endParaRPr lang="en-US" sz="1650" dirty="0">
              <a:latin typeface="Playfair Display Semi Bold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74113" y="2354699"/>
            <a:ext cx="563356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Set up development and production servers with proper security protocols</a:t>
            </a:r>
            <a:endParaRPr lang="en-US" sz="1300" dirty="0">
              <a:latin typeface="Playfair Display Semi Bold" panose="020B060402020202020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219081" y="3494246"/>
            <a:ext cx="170021" cy="792718"/>
          </a:xfrm>
          <a:prstGeom prst="roundRect">
            <a:avLst>
              <a:gd name="adj" fmla="val 42025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1524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1048941" y="3382566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15240" dir="2700000" algn="bl" rotWithShape="0">
              <a:srgbClr val="B2AAD2">
                <a:alpha val="100000"/>
              </a:srgbClr>
            </a:outerShdw>
          </a:effectLst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6457" y="3510201"/>
            <a:ext cx="255151" cy="25515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729264" y="340911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System Integration</a:t>
            </a:r>
            <a:endParaRPr lang="en-US" sz="1650" dirty="0">
              <a:latin typeface="Playfair Display Semi Bold" panose="020B060402020202020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1729264" y="3844885"/>
            <a:ext cx="537841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Connected frontend to backend APIs and verified data flow integrity</a:t>
            </a:r>
            <a:endParaRPr lang="en-US" sz="1300" dirty="0">
              <a:latin typeface="Playfair Display Semi Bold" panose="020B0604020202020204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1474232" y="4712256"/>
            <a:ext cx="170021" cy="1064895"/>
          </a:xfrm>
          <a:prstGeom prst="roundRect">
            <a:avLst>
              <a:gd name="adj" fmla="val 42025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15240" dir="2700000" algn="bl" rotWithShape="0">
              <a:srgbClr val="9AC0CA">
                <a:alpha val="100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1304092" y="4600575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15240" dir="2700000" algn="bl" rotWithShape="0">
              <a:srgbClr val="9AC0CA">
                <a:alpha val="100000"/>
              </a:srgbClr>
            </a:outerShdw>
          </a:effectLst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31608" y="4728210"/>
            <a:ext cx="255151" cy="25515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984415" y="462712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Model Deployment</a:t>
            </a:r>
            <a:endParaRPr lang="en-US" sz="1650" dirty="0">
              <a:latin typeface="Playfair Display Semi Bold" panose="020B060402020202020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1984415" y="5062895"/>
            <a:ext cx="512325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Loaded trained AI model into production environment with optimization</a:t>
            </a:r>
            <a:endParaRPr lang="en-US" sz="1300" dirty="0">
              <a:latin typeface="Playfair Display Semi Bold" panose="020B0604020202020204" charset="0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1729383" y="6202442"/>
            <a:ext cx="170021" cy="1064895"/>
          </a:xfrm>
          <a:prstGeom prst="roundRect">
            <a:avLst>
              <a:gd name="adj" fmla="val 42025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524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19" name="Shape 14"/>
          <p:cNvSpPr/>
          <p:nvPr/>
        </p:nvSpPr>
        <p:spPr>
          <a:xfrm>
            <a:off x="1559243" y="6090761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5240" dir="2700000" algn="bl" rotWithShape="0">
              <a:srgbClr val="C7A8A8">
                <a:alpha val="100000"/>
              </a:srgbClr>
            </a:outerShdw>
          </a:effectLst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86758" y="6218396"/>
            <a:ext cx="255151" cy="25515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239566" y="611731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Version Release</a:t>
            </a:r>
            <a:endParaRPr lang="en-US" sz="1650" dirty="0">
              <a:latin typeface="Playfair Display Semi Bold" panose="020B0604020202020204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2239566" y="6553081"/>
            <a:ext cx="486810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Successfully launched CityTwin v1.0 with monitoring and logging systems</a:t>
            </a:r>
            <a:endParaRPr lang="en-US" sz="1300" dirty="0">
              <a:latin typeface="Playfair Display Semi Bold" panose="020B060402020202020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7530346" y="172759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B6981"/>
                </a:solidFill>
                <a:latin typeface="Playfair Display Semi Bold" panose="020B0604020202020204" charset="0"/>
                <a:ea typeface="Playfair Display Semi Bold" pitchFamily="34" charset="-122"/>
                <a:cs typeface="Playfair Display Semi Bold" pitchFamily="34" charset="-120"/>
              </a:rPr>
              <a:t>Deployment Status</a:t>
            </a:r>
            <a:endParaRPr lang="en-US" sz="2000" dirty="0">
              <a:latin typeface="Playfair Display Semi Bold" panose="020B0604020202020204" charset="0"/>
            </a:endParaRPr>
          </a:p>
        </p:txBody>
      </p:sp>
      <p:sp>
        <p:nvSpPr>
          <p:cNvPr id="24" name="Text 18"/>
          <p:cNvSpPr/>
          <p:nvPr/>
        </p:nvSpPr>
        <p:spPr>
          <a:xfrm>
            <a:off x="7530346" y="2216468"/>
            <a:ext cx="6313884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The system currently runs on localhost infrastructure with cloud-ready architecture. All components communicate seamlessly, processing requests and generating predictions in real-time.</a:t>
            </a:r>
            <a:endParaRPr lang="en-US" sz="1300" dirty="0">
              <a:latin typeface="Playfair Display Semi Bold" panose="020B0604020202020204" charset="0"/>
            </a:endParaRPr>
          </a:p>
        </p:txBody>
      </p:sp>
      <p:sp>
        <p:nvSpPr>
          <p:cNvPr id="25" name="Shape 19"/>
          <p:cNvSpPr/>
          <p:nvPr/>
        </p:nvSpPr>
        <p:spPr>
          <a:xfrm>
            <a:off x="7530346" y="3224332"/>
            <a:ext cx="6313884" cy="1267063"/>
          </a:xfrm>
          <a:prstGeom prst="roundRect">
            <a:avLst>
              <a:gd name="adj" fmla="val 5639"/>
            </a:avLst>
          </a:prstGeom>
          <a:solidFill>
            <a:srgbClr val="E6CCCC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0367" y="3478530"/>
            <a:ext cx="212646" cy="170021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8083034" y="3436858"/>
            <a:ext cx="5591175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Technical Achievement:</a:t>
            </a:r>
            <a:r>
              <a:rPr lang="en-US" sz="1300" dirty="0">
                <a:solidFill>
                  <a:srgbClr val="000000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 Successfully deployed a multi-tier application with AI capabilities, demonstrating end-to-end system development skills.</a:t>
            </a:r>
            <a:endParaRPr lang="en-US" sz="1300" dirty="0">
              <a:latin typeface="Playfair Display Semi Bold" panose="020B0604020202020204" charset="0"/>
            </a:endParaRPr>
          </a:p>
        </p:txBody>
      </p:sp>
      <p:sp>
        <p:nvSpPr>
          <p:cNvPr id="28" name="Text 21"/>
          <p:cNvSpPr/>
          <p:nvPr/>
        </p:nvSpPr>
        <p:spPr>
          <a:xfrm>
            <a:off x="7530346" y="4682728"/>
            <a:ext cx="6313884" cy="43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Scalability ready:</a:t>
            </a:r>
            <a:r>
              <a:rPr lang="en-US" sz="1050" dirty="0">
                <a:solidFill>
                  <a:srgbClr val="6F655D"/>
                </a:solidFill>
                <a:latin typeface="Playfair Display Semi Bold" panose="020B0604020202020204" charset="0"/>
                <a:ea typeface="Public Sans" pitchFamily="34" charset="-122"/>
                <a:cs typeface="Public Sans" pitchFamily="34" charset="-120"/>
              </a:rPr>
              <a:t> The modular architecture allows easy migration to cloud platforms like AWS or Azure for city-wide deployment.</a:t>
            </a:r>
            <a:endParaRPr lang="en-US" sz="1050" dirty="0">
              <a:latin typeface="Playfair Display Semi Bold" panose="020B060402020202020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BE14604-C7BB-1550-176C-A0E172ED4ABB}"/>
              </a:ext>
            </a:extLst>
          </p:cNvPr>
          <p:cNvSpPr/>
          <p:nvPr/>
        </p:nvSpPr>
        <p:spPr>
          <a:xfrm>
            <a:off x="12868507" y="7772400"/>
            <a:ext cx="1661532" cy="345688"/>
          </a:xfrm>
          <a:prstGeom prst="roundRect">
            <a:avLst/>
          </a:prstGeom>
          <a:solidFill>
            <a:srgbClr val="FFFAF6"/>
          </a:solidFill>
          <a:ln>
            <a:solidFill>
              <a:srgbClr val="FFFA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layfair Display Semi Bold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1324</Words>
  <Application>Microsoft Office PowerPoint</Application>
  <PresentationFormat>Custom</PresentationFormat>
  <Paragraphs>199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Playfair Display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Akhil Chiluvari</cp:lastModifiedBy>
  <cp:revision>3</cp:revision>
  <dcterms:created xsi:type="dcterms:W3CDTF">2025-12-30T17:03:08Z</dcterms:created>
  <dcterms:modified xsi:type="dcterms:W3CDTF">2025-12-31T06:19:22Z</dcterms:modified>
</cp:coreProperties>
</file>